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81" r:id="rId3"/>
    <p:sldId id="259" r:id="rId4"/>
    <p:sldId id="263" r:id="rId5"/>
    <p:sldId id="269" r:id="rId6"/>
    <p:sldId id="275" r:id="rId7"/>
    <p:sldId id="268" r:id="rId8"/>
    <p:sldId id="273" r:id="rId9"/>
    <p:sldId id="270" r:id="rId10"/>
    <p:sldId id="271" r:id="rId11"/>
    <p:sldId id="272" r:id="rId12"/>
    <p:sldId id="274" r:id="rId13"/>
    <p:sldId id="276" r:id="rId14"/>
    <p:sldId id="278" r:id="rId15"/>
    <p:sldId id="280" r:id="rId16"/>
    <p:sldId id="264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IBM Plex Sans" panose="020B0503050203000203" pitchFamily="34" charset="0"/>
      <p:regular r:id="rId25"/>
      <p:bold r:id="rId26"/>
      <p:italic r:id="rId27"/>
      <p:boldItalic r:id="rId28"/>
    </p:embeddedFont>
    <p:embeddedFont>
      <p:font typeface="IBM Plex Sans Condensed" panose="020B0506050203000203" pitchFamily="34" charset="0"/>
      <p:regular r:id="rId29"/>
      <p:bold r:id="rId30"/>
      <p:italic r:id="rId31"/>
      <p:boldItalic r:id="rId32"/>
    </p:embeddedFont>
    <p:embeddedFont>
      <p:font typeface="IBM Plex Sans ExtraLight" panose="020B0303050203000203" pitchFamily="34" charset="0"/>
      <p:regular r:id="rId33"/>
      <p:italic r:id="rId34"/>
    </p:embeddedFont>
    <p:embeddedFont>
      <p:font typeface="IBM Plex Sans Light" panose="020B0403050203000203" pitchFamily="34" charset="0"/>
      <p:regular r:id="rId35"/>
      <p:italic r:id="rId36"/>
    </p:embeddedFont>
    <p:embeddedFont>
      <p:font typeface="IBM Plex Sans SemiBold" panose="020B0703050203000203" pitchFamily="34" charset="0"/>
      <p:regular r:id="rId37"/>
      <p:bold r:id="rId38"/>
      <p:italic r:id="rId39"/>
      <p:boldItalic r:id="rId40"/>
    </p:embeddedFont>
    <p:embeddedFont>
      <p:font typeface="IBM Plex Sans Thin" panose="020B0203050203000203" pitchFamily="34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B92C6"/>
    <a:srgbClr val="FFB82A"/>
    <a:srgbClr val="F36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95964"/>
  </p:normalViewPr>
  <p:slideViewPr>
    <p:cSldViewPr snapToGrid="0" snapToObjects="1">
      <p:cViewPr varScale="1">
        <p:scale>
          <a:sx n="82" d="100"/>
          <a:sy n="82" d="100"/>
        </p:scale>
        <p:origin x="144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tableStyles" Target="tableStyle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09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24575,'-3'3'0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8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2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5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6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4T10:27:17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1C6D1-AEC8-1141-98E8-19F095D8D82A}" type="datetimeFigureOut">
              <a:rPr lang="en-GB" smtClean="0"/>
              <a:t>07/08/2023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6022A-4F4A-F347-909F-6C301E2559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6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37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389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741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913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90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016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6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6022A-4F4A-F347-909F-6C301E25596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495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D4800-DC1B-8243-9856-49BB865905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DC92D-00DA-224A-ABDA-246A16CA9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F068-9F10-F344-A50C-F6D355F4C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074F0-ECFC-AF47-9B61-62F12ABD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75F14-1A0F-344B-9359-215D14723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516F6B-DDD2-484C-978F-F275A3695D51}"/>
              </a:ext>
            </a:extLst>
          </p:cNvPr>
          <p:cNvSpPr txBox="1"/>
          <p:nvPr userDrawn="1"/>
        </p:nvSpPr>
        <p:spPr>
          <a:xfrm>
            <a:off x="10107168" y="6595872"/>
            <a:ext cx="20726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b="0" i="0" dirty="0">
                <a:solidFill>
                  <a:schemeClr val="bg1">
                    <a:lumMod val="65000"/>
                    <a:lumOff val="35000"/>
                  </a:schemeClr>
                </a:solidFill>
                <a:latin typeface="IBM Plex Sans Condensed" panose="020B0506050203000203" pitchFamily="34" charset="77"/>
              </a:rPr>
              <a:t>© Trace Financial, 2020</a:t>
            </a:r>
          </a:p>
        </p:txBody>
      </p:sp>
    </p:spTree>
    <p:extLst>
      <p:ext uri="{BB962C8B-B14F-4D97-AF65-F5344CB8AC3E}">
        <p14:creationId xmlns:p14="http://schemas.microsoft.com/office/powerpoint/2010/main" val="3962621341"/>
      </p:ext>
    </p:extLst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F7280-6679-DB43-8723-3B0D7EFC0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E1B1C-6689-3543-B135-7F665C305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2C3A1-122C-DE48-A5E1-4C7F612D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B451C-06D5-CA4E-BED4-7325D108A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D64FA-1ABC-A746-A93C-B54A86B3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5407"/>
      </p:ext>
    </p:extLst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F81CB-3263-744F-A0A9-574379B3F4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3C3E0-7564-2C40-BDCC-37BE9CB7D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425CC-58E1-8F4E-9D06-BB908743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A383D-40D9-5042-81FE-1F8BF8992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14450-A4E1-E348-9B10-F557C7DBC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60072"/>
      </p:ext>
    </p:extLst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491840"/>
      </p:ext>
    </p:extLst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6256364" y="1600201"/>
            <a:ext cx="5326000" cy="496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71005416"/>
      </p:ext>
    </p:extLst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64795608"/>
      </p:ext>
    </p:extLst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09600" y="5875079"/>
            <a:ext cx="10972800" cy="69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48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61616"/>
      </p:ext>
    </p:extLst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61486774"/>
      </p:ext>
    </p:extLst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C10A-7C9E-CE40-ABE3-234A601B7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7F109-A4EC-1341-8B56-FA9DE158A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10EE-9102-5B45-B9E9-C4D4F7F64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B5C17-E2B5-E24B-8D75-82A89D185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4565F-9DAD-BE40-AA0A-3FD45E9B9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3863"/>
      </p:ext>
    </p:extLst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F619F-6C99-8F4B-844D-43D24748A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5B6236-4F6F-F147-B6B0-BA1DDA9E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EB92C-A771-9B40-B136-48CD772C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B859B-1A91-2445-8E83-416B20A36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663CD-FF9E-144F-A4C6-ECC3B4D8B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67502"/>
      </p:ext>
    </p:extLst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E1C41-F500-3A46-B7E3-C22D854C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0D4BF-54D0-E745-A6AE-AFC00B9E9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B8BE8-279F-1C4B-8FE8-E5975E71A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2BD252-A2FE-4248-B5CC-F8DC9ED33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CD54D2-9E9D-D64A-8AA3-12874B5E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5DCDF-E1A8-524A-AE38-8A5E7A16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62269"/>
      </p:ext>
    </p:extLst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CF162-26C3-5642-A249-6F3D2B8B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F12C5-72D2-4946-A26A-BB1E02FAE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10B33-72A0-8944-B5E8-7ACDCF511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32E2F1-D696-AE40-A570-C5F449FAE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19588-585F-4040-9012-1F5C23734B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0CBEE4-B385-B14D-B422-D789929D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3FD5F-2D84-154C-A90E-0FE7CA289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A7944-622B-A140-95F7-69597799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8707"/>
      </p:ext>
    </p:extLst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AE3C8-67DE-E645-9851-1E7813514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C02D8F-B5B6-9C44-B0A9-EB5AA813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133EFF-E6F7-FE4C-8ADC-E01EB0B6D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7A2BA-DD84-9244-A4A4-4EF004BE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3280"/>
      </p:ext>
    </p:extLst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5E0021-0FCB-B84D-8CB8-2DB5828A9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75D935-B4A6-124E-822D-72067C003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C7C3C-0A72-7C4F-9E06-6296DA62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134338"/>
      </p:ext>
    </p:extLst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D1FEF-BC9E-CF4A-9A90-0CB6FEF3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5CFDA-08B3-BD4C-807D-BF2403676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17451E-0B73-F24E-86E4-7F106DDF3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7ECC4-5826-504E-9A0B-11EF4907D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5221-B0D4-5445-A984-776D9178D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547DFF-C3F3-C941-8852-F752D694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22863"/>
      </p:ext>
    </p:extLst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638E5-FF6D-2547-848D-0518F8A99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C1C3F-2DA0-1143-9C67-98093E96BC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FA603-584E-4842-AC8C-2704A5A24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1AA35-31FD-A44C-8B10-7A73B5C2C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09227-0121-2D4A-B99C-0AFA9C9F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ACEC7-E2F9-D14B-BBD7-68508CB5F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29799"/>
      </p:ext>
    </p:extLst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chemeClr val="bg2">
                <a:lumMod val="82000"/>
                <a:lumOff val="18000"/>
              </a:schemeClr>
            </a:gs>
            <a:gs pos="68000">
              <a:schemeClr val="bg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EE72CC-18F7-B048-A1C4-73D4C8549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A9955-6391-FE48-9345-3E365A95E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17C72-DA7D-A846-A04B-8DA404E6D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32B49-2DC8-C84B-988C-5DE7AA5D296B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4B291-F2A0-0E4E-8886-36B0BEDF0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49C8-C588-5240-8D4E-2855EA53D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30EE7-3172-694E-93BB-CC26E8F69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08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409055" y="6333133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733" smtClean="0">
                <a:solidFill>
                  <a:schemeClr val="dk1"/>
                </a:solidFill>
              </a:rPr>
              <a:pPr algn="r"/>
              <a:t>‹#›</a:t>
            </a:fld>
            <a:endParaRPr lang="en" sz="1733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514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advClick="0" advTm="10000"/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5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microsoft.com/office/2007/relationships/hdphoto" Target="../media/hdphoto8.wdp"/><Relationship Id="rId9" Type="http://schemas.openxmlformats.org/officeDocument/2006/relationships/image" Target="../media/image9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microsoft.com/office/2007/relationships/hdphoto" Target="../media/hdphoto9.wdp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microsoft.com/office/2007/relationships/hdphoto" Target="../media/hdphoto6.wdp"/><Relationship Id="rId7" Type="http://schemas.openxmlformats.org/officeDocument/2006/relationships/image" Target="../media/image9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.xml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9" Type="http://schemas.openxmlformats.org/officeDocument/2006/relationships/image" Target="../media/image33.png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7" Type="http://schemas.openxmlformats.org/officeDocument/2006/relationships/customXml" Target="../ink/ink5.xml"/><Relationship Id="rId2" Type="http://schemas.openxmlformats.org/officeDocument/2006/relationships/customXml" Target="../ink/ink1.xml"/><Relationship Id="rId16" Type="http://schemas.openxmlformats.org/officeDocument/2006/relationships/image" Target="../media/image10.png"/><Relationship Id="rId29" Type="http://schemas.openxmlformats.org/officeDocument/2006/relationships/image" Target="../media/image23.png"/><Relationship Id="rId11" Type="http://schemas.openxmlformats.org/officeDocument/2006/relationships/customXml" Target="../ink/ink9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" Type="http://schemas.openxmlformats.org/officeDocument/2006/relationships/customXml" Target="../ink/ink3.xml"/><Relationship Id="rId15" Type="http://schemas.microsoft.com/office/2007/relationships/hdphoto" Target="../media/hdphoto1.wdp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10" Type="http://schemas.openxmlformats.org/officeDocument/2006/relationships/customXml" Target="../ink/ink8.xml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4" Type="http://schemas.openxmlformats.org/officeDocument/2006/relationships/image" Target="../media/image38.png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14" Type="http://schemas.openxmlformats.org/officeDocument/2006/relationships/image" Target="../media/image2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8" Type="http://schemas.openxmlformats.org/officeDocument/2006/relationships/customXml" Target="../ink/ink6.xml"/><Relationship Id="rId3" Type="http://schemas.openxmlformats.org/officeDocument/2006/relationships/image" Target="NULL"/><Relationship Id="rId12" Type="http://schemas.openxmlformats.org/officeDocument/2006/relationships/customXml" Target="../ink/ink10.xml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20" Type="http://schemas.openxmlformats.org/officeDocument/2006/relationships/image" Target="../media/image14.png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26" Type="http://schemas.openxmlformats.org/officeDocument/2006/relationships/image" Target="../media/image34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33" Type="http://schemas.openxmlformats.org/officeDocument/2006/relationships/image" Target="../media/image41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Relationship Id="rId27" Type="http://schemas.openxmlformats.org/officeDocument/2006/relationships/image" Target="../media/image35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Relationship Id="rId8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microsoft.com/office/2007/relationships/hdphoto" Target="../media/hdphoto2.wdp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3" Type="http://schemas.openxmlformats.org/officeDocument/2006/relationships/image" Target="../media/image45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microsoft.com/office/2007/relationships/hdphoto" Target="../media/hdphoto3.wdp"/><Relationship Id="rId9" Type="http://schemas.openxmlformats.org/officeDocument/2006/relationships/image" Target="../media/image57.png"/><Relationship Id="rId1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microsoft.com/office/2007/relationships/hdphoto" Target="../media/hdphoto4.wdp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4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microsoft.com/office/2007/relationships/hdphoto" Target="../media/hdphoto5.wdp"/><Relationship Id="rId9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microsoft.com/office/2007/relationships/hdphoto" Target="../media/hdphoto6.wdp"/><Relationship Id="rId9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45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microsoft.com/office/2007/relationships/hdphoto" Target="../media/hdphoto7.wdp"/><Relationship Id="rId9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F51CEC-D50D-805D-F9FD-36AB13A51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505" y="2070891"/>
            <a:ext cx="8672989" cy="15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04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1D0A9772-6363-F94A-8876-65FB00D2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Maintain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more easily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9FB2BE-5B1C-0C49-88FF-391946C74B7E}"/>
              </a:ext>
            </a:extLst>
          </p:cNvPr>
          <p:cNvGrpSpPr/>
          <p:nvPr/>
        </p:nvGrpSpPr>
        <p:grpSpPr>
          <a:xfrm>
            <a:off x="1457501" y="1736602"/>
            <a:ext cx="2503265" cy="2343275"/>
            <a:chOff x="5045846" y="1152987"/>
            <a:chExt cx="2477623" cy="23192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9BD721A-4670-5D45-846D-0E7B5B669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6404945" y="2353735"/>
              <a:ext cx="1118524" cy="11185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B441A83-B46D-D243-BC40-113E7347D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 flipH="1">
              <a:off x="5890109" y="2070735"/>
              <a:ext cx="1118524" cy="11185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8BF0BF-4379-A648-875C-7F49B40DE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5728" flipH="1">
              <a:off x="6280132" y="1674838"/>
              <a:ext cx="1118524" cy="111852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5752D92-0EE4-F44D-9565-F06B6AC417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6206">
              <a:off x="5884532" y="1669246"/>
              <a:ext cx="1118524" cy="11185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0B4EDD2-DD8E-FD42-B4D1-E1FCC0FEC4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10685" y="1152988"/>
              <a:ext cx="1118525" cy="11185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63C6375-7712-654C-A5C2-52D920D57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45846" y="1152988"/>
              <a:ext cx="1118525" cy="11185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CF65AE4-2A13-8140-AB5B-710A6A72B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325271" y="1437617"/>
              <a:ext cx="1118524" cy="1118523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5351405" y="1736602"/>
            <a:ext cx="6226305" cy="49262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Model-based approach makes it 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easy to reuse mappings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722313" indent="-33813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Impact analysis provides immediate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visibility of the scope of a change</a:t>
            </a:r>
          </a:p>
          <a:p>
            <a:pPr marL="722313" indent="-338138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1163638" indent="-33655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Minimised effort when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updating mappings</a:t>
            </a:r>
          </a:p>
        </p:txBody>
      </p:sp>
    </p:spTree>
    <p:extLst>
      <p:ext uri="{BB962C8B-B14F-4D97-AF65-F5344CB8AC3E}">
        <p14:creationId xmlns:p14="http://schemas.microsoft.com/office/powerpoint/2010/main" val="42443824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1D0A9772-6363-F94A-8876-65FB00D2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2526277" y="1702339"/>
            <a:ext cx="7582675" cy="45103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3600" spc="-200" dirty="0">
                <a:latin typeface="IBM Plex Sans ExtraLight" panose="020B0303050203000203" pitchFamily="34" charset="0"/>
              </a:rPr>
              <a:t>Transformer gives us </a:t>
            </a:r>
            <a:r>
              <a:rPr lang="en-GB" sz="3600" spc="-200" dirty="0">
                <a:solidFill>
                  <a:srgbClr val="3B92C6"/>
                </a:solidFill>
                <a:latin typeface="IBM Plex Sans" panose="020B0503050203000203" pitchFamily="34" charset="0"/>
              </a:rPr>
              <a:t>more flexibility</a:t>
            </a:r>
            <a:br>
              <a:rPr lang="en-GB" sz="3600" spc="-200" dirty="0">
                <a:solidFill>
                  <a:srgbClr val="3B92C6"/>
                </a:solidFill>
                <a:latin typeface="IBM Plex Sans ExtraLight" panose="020B0303050203000203" pitchFamily="34" charset="0"/>
              </a:rPr>
            </a:br>
            <a:r>
              <a:rPr lang="en-GB" sz="3600" spc="-200" dirty="0">
                <a:solidFill>
                  <a:srgbClr val="3B92C6"/>
                </a:solidFill>
                <a:latin typeface="IBM Plex Sans ExtraLight" panose="020B0303050203000203" pitchFamily="34" charset="0"/>
              </a:rPr>
              <a:t>  </a:t>
            </a:r>
            <a:r>
              <a:rPr lang="en-GB" sz="3600" spc="-200" dirty="0">
                <a:latin typeface="IBM Plex Sans ExtraLight" panose="020B0303050203000203" pitchFamily="34" charset="0"/>
              </a:rPr>
              <a:t>to support the diversity of our rapidly</a:t>
            </a:r>
          </a:p>
          <a:p>
            <a:pPr>
              <a:lnSpc>
                <a:spcPct val="110000"/>
              </a:lnSpc>
            </a:pPr>
            <a:r>
              <a:rPr lang="en-GB" sz="3600" spc="-200" dirty="0">
                <a:latin typeface="IBM Plex Sans ExtraLight" panose="020B0303050203000203" pitchFamily="34" charset="0"/>
              </a:rPr>
              <a:t>    growing client base...helping to further</a:t>
            </a:r>
          </a:p>
          <a:p>
            <a:pPr>
              <a:lnSpc>
                <a:spcPct val="110000"/>
              </a:lnSpc>
            </a:pPr>
            <a:r>
              <a:rPr lang="en-GB" sz="3600" spc="-200" dirty="0">
                <a:solidFill>
                  <a:srgbClr val="3B92C6"/>
                </a:solidFill>
                <a:latin typeface="IBM Plex Sans ExtraLight" panose="020B0303050203000203" pitchFamily="34" charset="0"/>
              </a:rPr>
              <a:t>      </a:t>
            </a:r>
            <a:r>
              <a:rPr lang="en-GB" sz="3600" spc="-200" dirty="0">
                <a:solidFill>
                  <a:srgbClr val="3B92C6"/>
                </a:solidFill>
                <a:latin typeface="IBM Plex Sans" panose="020B0503050203000203" pitchFamily="34" charset="0"/>
              </a:rPr>
              <a:t>accelerate the speed to market.</a:t>
            </a:r>
          </a:p>
          <a:p>
            <a:pPr>
              <a:lnSpc>
                <a:spcPct val="110000"/>
              </a:lnSpc>
            </a:pPr>
            <a:endParaRPr lang="en-GB" sz="3600" spc="-200" dirty="0">
              <a:solidFill>
                <a:srgbClr val="3B92C6"/>
              </a:solidFill>
              <a:latin typeface="IBM Plex Sans" panose="020B0503050203000203" pitchFamily="34" charset="0"/>
            </a:endParaRPr>
          </a:p>
          <a:p>
            <a:pPr algn="r">
              <a:lnSpc>
                <a:spcPct val="125000"/>
              </a:lnSpc>
              <a:tabLst>
                <a:tab pos="2925763" algn="l"/>
              </a:tabLst>
            </a:pPr>
            <a:endParaRPr lang="en-GB" b="1" dirty="0">
              <a:latin typeface="IBM Plex Sans SemiBold" panose="020B0503050203000203" pitchFamily="34" charset="0"/>
            </a:endParaRPr>
          </a:p>
          <a:p>
            <a:pPr algn="r">
              <a:lnSpc>
                <a:spcPct val="125000"/>
              </a:lnSpc>
            </a:pPr>
            <a:endParaRPr lang="en-GB" sz="3600" b="1" dirty="0">
              <a:latin typeface="IBM Plex Sans SemiBold" panose="020B050305020300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FDD13B-7BFF-0241-87A0-C2AD74DB2F4F}"/>
              </a:ext>
            </a:extLst>
          </p:cNvPr>
          <p:cNvGrpSpPr/>
          <p:nvPr/>
        </p:nvGrpSpPr>
        <p:grpSpPr>
          <a:xfrm>
            <a:off x="10102820" y="3108838"/>
            <a:ext cx="1569811" cy="1224713"/>
            <a:chOff x="9601053" y="4214695"/>
            <a:chExt cx="2150426" cy="167768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E66EB2-54C4-FE4D-BC82-FA653E243332}"/>
                </a:ext>
              </a:extLst>
            </p:cNvPr>
            <p:cNvGrpSpPr/>
            <p:nvPr/>
          </p:nvGrpSpPr>
          <p:grpSpPr>
            <a:xfrm rot="3600000">
              <a:off x="9484564" y="4363673"/>
              <a:ext cx="1645200" cy="1412222"/>
              <a:chOff x="3181403" y="1888721"/>
              <a:chExt cx="3680988" cy="316159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1F81A30-3E3C-164B-B57E-03042B103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320E0F7-D513-BE40-B8C5-382F29995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7E800BD-029B-5145-9470-48BB24300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2F04D3-7963-9E40-983E-C45691F13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267FDE7-DCBC-8644-BB85-BDF7B99F8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8F7638-48E9-4349-801B-3818F4920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1DA5831-9C77-F647-9406-9A6A3598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9FFA85-7F30-5546-8CDD-0954CA22FF3D}"/>
                </a:ext>
              </a:extLst>
            </p:cNvPr>
            <p:cNvGrpSpPr/>
            <p:nvPr/>
          </p:nvGrpSpPr>
          <p:grpSpPr>
            <a:xfrm rot="3600000">
              <a:off x="10223257" y="4330695"/>
              <a:ext cx="1644222" cy="1412222"/>
              <a:chOff x="3181403" y="1888721"/>
              <a:chExt cx="3680988" cy="316159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29F9551-D47D-3A45-9CB3-9C929A15F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3A67902-540F-1743-8472-642FE2199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7FBD12E-4B3A-DB4B-8D63-D48D2189C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505DA5-2373-A348-A9BA-DAB662D38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28B4429-9722-9C40-A761-C38E0DFFD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2B75A07-FB1A-6240-B18F-F8238DF2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36C758A-FD23-9040-AA39-AF51CE429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91FCC-A778-1643-A314-24CA59EFC939}"/>
              </a:ext>
            </a:extLst>
          </p:cNvPr>
          <p:cNvGrpSpPr/>
          <p:nvPr/>
        </p:nvGrpSpPr>
        <p:grpSpPr>
          <a:xfrm>
            <a:off x="768929" y="1071038"/>
            <a:ext cx="1670869" cy="1302693"/>
            <a:chOff x="2430144" y="606297"/>
            <a:chExt cx="2150740" cy="167682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F15B7B-AFB8-5148-863E-1C6FA03CE1EE}"/>
                </a:ext>
              </a:extLst>
            </p:cNvPr>
            <p:cNvGrpSpPr/>
            <p:nvPr/>
          </p:nvGrpSpPr>
          <p:grpSpPr>
            <a:xfrm rot="4215713" flipH="1" flipV="1">
              <a:off x="3052662" y="722297"/>
              <a:ext cx="1644222" cy="1412222"/>
              <a:chOff x="3181403" y="1888721"/>
              <a:chExt cx="3680988" cy="316159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753D354-2F78-0D4F-964C-BCA95A0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DD0554-C57D-5844-88AE-20DDCB72C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7E1BD0B-AB7F-0B48-A8A0-D6B110A66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D36E062-DFE7-B844-A6BC-5F2A0BE3C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67C90B1-BB9A-C344-B5FA-387725373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CD221AC-6214-5C44-B4E6-883F8856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8F1DD62-B2A7-1F4D-A4A8-B03AA71E7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46765EE-63F3-E64A-A71D-D60CF43BEEFF}"/>
                </a:ext>
              </a:extLst>
            </p:cNvPr>
            <p:cNvGrpSpPr/>
            <p:nvPr/>
          </p:nvGrpSpPr>
          <p:grpSpPr>
            <a:xfrm rot="4200000" flipH="1" flipV="1">
              <a:off x="2314144" y="754900"/>
              <a:ext cx="1644222" cy="1412222"/>
              <a:chOff x="3181403" y="1888721"/>
              <a:chExt cx="3680988" cy="316159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A80BAC9-657E-274F-8EA5-086533263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E05FA5B-709B-924C-AF4E-829E3FA8C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5010E36-27B9-794D-BBAD-AAED84A18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36FE52D-9212-F545-B665-41D03A61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ACB135E-A2A8-E344-94A6-5D32EDFA7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0B374DD-0409-3745-919E-4E5823567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483F9CB-0A5F-A747-A5B3-F2728173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8384433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34ABED4D-800C-C641-AF51-B08400F291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8FAD87-8992-424A-BEEE-38B5F05EA17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797745" y="3317261"/>
            <a:ext cx="3562350" cy="6216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45B7A-3302-5F4A-86A4-77DE3F9E92AB}"/>
              </a:ext>
            </a:extLst>
          </p:cNvPr>
          <p:cNvSpPr txBox="1"/>
          <p:nvPr/>
        </p:nvSpPr>
        <p:spPr>
          <a:xfrm>
            <a:off x="4852416" y="944880"/>
            <a:ext cx="6756487" cy="571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Over 30 years of experience, focussed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on messaging since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812800" indent="-35718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Worldwide customer base – direct and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with partners</a:t>
            </a:r>
          </a:p>
          <a:p>
            <a:pPr marL="722313" indent="-338138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1249363" indent="-3175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Working with:</a:t>
            </a:r>
          </a:p>
          <a:p>
            <a:pPr marL="852488"/>
            <a:r>
              <a:rPr lang="en-GB" sz="2800" dirty="0">
                <a:latin typeface="IBM Plex Sans Condensed" panose="020B0506050203000203" pitchFamily="34" charset="77"/>
              </a:rPr>
              <a:t>      </a:t>
            </a:r>
            <a:r>
              <a:rPr lang="en-GB" sz="2000" dirty="0">
                <a:latin typeface="IBM Plex Sans Condensed" panose="020B0506050203000203" pitchFamily="34" charset="77"/>
              </a:rPr>
              <a:t>Tier 1 banks,  Central banks,  Commercial banks,</a:t>
            </a:r>
            <a:br>
              <a:rPr lang="en-GB" sz="2000" dirty="0">
                <a:latin typeface="IBM Plex Sans Condensed" panose="020B0506050203000203" pitchFamily="34" charset="77"/>
              </a:rPr>
            </a:br>
            <a:r>
              <a:rPr lang="en-GB" sz="2000" dirty="0">
                <a:latin typeface="IBM Plex Sans Condensed" panose="020B0506050203000203" pitchFamily="34" charset="77"/>
              </a:rPr>
              <a:t>          Investment banks,  Asset managers,  Custodians,</a:t>
            </a:r>
          </a:p>
          <a:p>
            <a:pPr marL="852488"/>
            <a:r>
              <a:rPr lang="en-GB" sz="2000" dirty="0">
                <a:latin typeface="IBM Plex Sans Condensed" panose="020B0506050203000203" pitchFamily="34" charset="77"/>
              </a:rPr>
              <a:t>            Brokers &amp; IDBs,  Fund service providers,</a:t>
            </a:r>
          </a:p>
          <a:p>
            <a:pPr marL="827088"/>
            <a:r>
              <a:rPr lang="en-GB" sz="2000" dirty="0">
                <a:latin typeface="IBM Plex Sans Condensed" panose="020B0506050203000203" pitchFamily="34" charset="77"/>
              </a:rPr>
              <a:t>              Payment service providers,  Data vendors,</a:t>
            </a:r>
            <a:br>
              <a:rPr lang="en-GB" sz="2000" dirty="0">
                <a:latin typeface="IBM Plex Sans Condensed" panose="020B0506050203000203" pitchFamily="34" charset="77"/>
              </a:rPr>
            </a:br>
            <a:r>
              <a:rPr lang="en-GB" sz="2000" dirty="0">
                <a:latin typeface="IBM Plex Sans Condensed" panose="020B0506050203000203" pitchFamily="34" charset="77"/>
              </a:rPr>
              <a:t>                Software vendors,  Corporates,  etc. </a:t>
            </a:r>
          </a:p>
          <a:p>
            <a:pPr marL="1163638" indent="-33655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4508358"/>
      </p:ext>
    </p:extLst>
  </p:cSld>
  <p:clrMapOvr>
    <a:masterClrMapping/>
  </p:clrMapOvr>
  <p:transition advClick="0" advTm="10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175B2707-5287-3C48-8E0F-CA0FF593B9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245B7A-3302-5F4A-86A4-77DE3F9E92AB}"/>
              </a:ext>
            </a:extLst>
          </p:cNvPr>
          <p:cNvSpPr txBox="1"/>
          <p:nvPr/>
        </p:nvSpPr>
        <p:spPr>
          <a:xfrm>
            <a:off x="4597190" y="548640"/>
            <a:ext cx="7100918" cy="61142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722313" indent="-33813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ISO migrations and ISO co-existence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(CBPR+ etc.)</a:t>
            </a:r>
          </a:p>
          <a:p>
            <a:pPr marL="722313" indent="-338138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1071563" indent="-35718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Multiple versions and variants of one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ISO20022 message</a:t>
            </a:r>
          </a:p>
          <a:p>
            <a:pPr marL="722313" indent="-338138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1428750" indent="-238125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Supplementary Data complications</a:t>
            </a:r>
          </a:p>
          <a:p>
            <a:pPr marL="1428750" indent="-238125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1746250" indent="-238125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Data truncation issues: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compliance, originating systems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   out of sync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DC148-BEE8-1647-8E59-2610C28A9526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ISO20022: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Customer Issues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302D802-E137-1346-8A97-3FBA4B6B161D}"/>
              </a:ext>
            </a:extLst>
          </p:cNvPr>
          <p:cNvGrpSpPr/>
          <p:nvPr/>
        </p:nvGrpSpPr>
        <p:grpSpPr>
          <a:xfrm>
            <a:off x="2086099" y="2042476"/>
            <a:ext cx="1246071" cy="1246085"/>
            <a:chOff x="5003014" y="1010401"/>
            <a:chExt cx="2185973" cy="218599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0AB2564-3F76-974D-A6E7-FD28C371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5112" y="1012524"/>
              <a:ext cx="2183875" cy="218387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79CB5C9-ADCE-224E-B88B-4E22E1BC0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3014" y="1010401"/>
              <a:ext cx="2183875" cy="218387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0B48C19-E4C9-B149-9AA9-89409DE43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4200" y="1011601"/>
              <a:ext cx="2183875" cy="218387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C77629A-A78B-0F43-9290-716DA7375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5112" y="1012523"/>
              <a:ext cx="2183875" cy="21838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A42A8F4-A549-D942-838C-D2CE4C383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3014" y="1010401"/>
              <a:ext cx="2183875" cy="21838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C7698D4-A697-6447-8546-C5107FBA0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5112" y="1012524"/>
              <a:ext cx="2183875" cy="21838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DDD5D7-FDBD-0C48-85AC-4E2A2149A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9523">
              <a:off x="5004838" y="1012247"/>
              <a:ext cx="2183875" cy="2183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3051019"/>
      </p:ext>
    </p:extLst>
  </p:cSld>
  <p:clrMapOvr>
    <a:masterClrMapping/>
  </p:clrMapOvr>
  <p:transition advClick="0" advTm="1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36E9D0-E844-46C3-8E38-9984A60C198A}"/>
                  </a:ext>
                </a:extLst>
              </p14:cNvPr>
              <p14:cNvContentPartPr/>
              <p14:nvPr/>
            </p14:nvContentPartPr>
            <p14:xfrm>
              <a:off x="11662757" y="3816615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36E9D0-E844-46C3-8E38-9984A60C19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654117" y="38079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0F9A8BB-3364-45BF-8616-4D74AF91E90C}"/>
                  </a:ext>
                </a:extLst>
              </p14:cNvPr>
              <p14:cNvContentPartPr/>
              <p14:nvPr/>
            </p14:nvContentPartPr>
            <p14:xfrm>
              <a:off x="566117" y="112057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0F9A8BB-3364-45BF-8616-4D74AF91E90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7477" y="11115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55C978F-A42D-4C35-9035-5F68F518FB23}"/>
                  </a:ext>
                </a:extLst>
              </p14:cNvPr>
              <p14:cNvContentPartPr/>
              <p14:nvPr/>
            </p14:nvContentPartPr>
            <p14:xfrm>
              <a:off x="1220957" y="1403535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55C978F-A42D-4C35-9035-5F68F518FB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11957" y="13948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C25D0EA-3BE9-4D30-97F4-E730A198E6DF}"/>
                  </a:ext>
                </a:extLst>
              </p14:cNvPr>
              <p14:cNvContentPartPr/>
              <p14:nvPr/>
            </p14:nvContentPartPr>
            <p14:xfrm>
              <a:off x="347957" y="3144135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C25D0EA-3BE9-4D30-97F4-E730A198E6D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8957" y="31354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BC50084-7117-4C2A-AC5C-71853A8F332F}"/>
                  </a:ext>
                </a:extLst>
              </p14:cNvPr>
              <p14:cNvContentPartPr/>
              <p14:nvPr/>
            </p14:nvContentPartPr>
            <p14:xfrm>
              <a:off x="3114557" y="3356535"/>
              <a:ext cx="144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BC50084-7117-4C2A-AC5C-71853A8F332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5917" y="3347535"/>
                <a:ext cx="190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911DC2-7DD0-41B4-9326-43101B19393E}"/>
                  </a:ext>
                </a:extLst>
              </p14:cNvPr>
              <p14:cNvContentPartPr/>
              <p14:nvPr/>
            </p14:nvContentPartPr>
            <p14:xfrm>
              <a:off x="2448197" y="116197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911DC2-7DD0-41B4-9326-43101B1939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39197" y="11529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299F131-028E-49B8-B73A-1B10503B1363}"/>
                  </a:ext>
                </a:extLst>
              </p14:cNvPr>
              <p14:cNvContentPartPr/>
              <p14:nvPr/>
            </p14:nvContentPartPr>
            <p14:xfrm>
              <a:off x="2701637" y="2772615"/>
              <a:ext cx="360" cy="1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299F131-028E-49B8-B73A-1B10503B13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997" y="2763615"/>
                <a:ext cx="18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0AA69F9-D664-49BE-BA54-C4AA02D6CB37}"/>
                  </a:ext>
                </a:extLst>
              </p14:cNvPr>
              <p14:cNvContentPartPr/>
              <p14:nvPr/>
            </p14:nvContentPartPr>
            <p14:xfrm>
              <a:off x="3208877" y="1793055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0AA69F9-D664-49BE-BA54-C4AA02D6CB3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237" y="1784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1355B1A-77B2-4539-8E57-7AAA103336A4}"/>
                  </a:ext>
                </a:extLst>
              </p14:cNvPr>
              <p14:cNvContentPartPr/>
              <p14:nvPr/>
            </p14:nvContentPartPr>
            <p14:xfrm>
              <a:off x="2365397" y="172825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1355B1A-77B2-4539-8E57-7AAA103336A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6397" y="17196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AC09B1-B540-43B4-B7C9-9322840947CB}"/>
                  </a:ext>
                </a:extLst>
              </p14:cNvPr>
              <p14:cNvContentPartPr/>
              <p14:nvPr/>
            </p14:nvContentPartPr>
            <p14:xfrm>
              <a:off x="2358557" y="2052615"/>
              <a:ext cx="1440" cy="14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AC09B1-B540-43B4-B7C9-9322840947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49557" y="2043975"/>
                <a:ext cx="19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376D986-8206-4831-A719-CADB8BA10276}"/>
                  </a:ext>
                </a:extLst>
              </p14:cNvPr>
              <p14:cNvContentPartPr/>
              <p14:nvPr/>
            </p14:nvContentPartPr>
            <p14:xfrm>
              <a:off x="2029157" y="83725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376D986-8206-4831-A719-CADB8BA1027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157" y="82861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9C0CE426-A907-4F6F-A851-9DBBE531B832}"/>
              </a:ext>
            </a:extLst>
          </p:cNvPr>
          <p:cNvGrpSpPr/>
          <p:nvPr/>
        </p:nvGrpSpPr>
        <p:grpSpPr>
          <a:xfrm>
            <a:off x="798214" y="2465722"/>
            <a:ext cx="10291360" cy="1187117"/>
            <a:chOff x="331150" y="2306810"/>
            <a:chExt cx="11670415" cy="134619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9B5CB62-F162-4EE0-A666-D59A19F31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  <a14:imgEffect>
                        <a14:brightnessContrast bright="9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1150" y="2475074"/>
              <a:ext cx="4236013" cy="589607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73F0DB-2AE4-4AFC-B560-683970C6129B}"/>
                </a:ext>
              </a:extLst>
            </p:cNvPr>
            <p:cNvSpPr txBox="1"/>
            <p:nvPr/>
          </p:nvSpPr>
          <p:spPr>
            <a:xfrm>
              <a:off x="1703721" y="2972320"/>
              <a:ext cx="588446" cy="50545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" panose="020B0503050203000203" pitchFamily="34" charset="0"/>
                <a:ea typeface="+mn-ea"/>
                <a:cs typeface="+mn-cs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D25BF01-8FD5-4A0A-AF19-50068D58E525}"/>
                </a:ext>
              </a:extLst>
            </p:cNvPr>
            <p:cNvCxnSpPr>
              <a:cxnSpLocks/>
            </p:cNvCxnSpPr>
            <p:nvPr/>
          </p:nvCxnSpPr>
          <p:spPr>
            <a:xfrm>
              <a:off x="4902437" y="2306810"/>
              <a:ext cx="0" cy="134619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704AF1-E0CD-4BF9-816A-D7DC2510405B}"/>
                </a:ext>
              </a:extLst>
            </p:cNvPr>
            <p:cNvSpPr txBox="1"/>
            <p:nvPr/>
          </p:nvSpPr>
          <p:spPr>
            <a:xfrm>
              <a:off x="5130690" y="2530788"/>
              <a:ext cx="6870875" cy="87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rPr>
                <a:t>Gives your messaging infrastructure the ability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BM Plex Sans" panose="020B0503050203000203" pitchFamily="34" charset="0"/>
                  <a:ea typeface="+mn-ea"/>
                  <a:cs typeface="+mn-cs"/>
                </a:rPr>
                <a:t>to respond to tomorrow’s business needs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8A27448-AF19-4923-BC64-5CD6577268DE}"/>
              </a:ext>
            </a:extLst>
          </p:cNvPr>
          <p:cNvGrpSpPr/>
          <p:nvPr/>
        </p:nvGrpSpPr>
        <p:grpSpPr>
          <a:xfrm rot="2703598">
            <a:off x="1682318" y="258312"/>
            <a:ext cx="745877" cy="998582"/>
            <a:chOff x="3332262" y="-2988367"/>
            <a:chExt cx="6442020" cy="919825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A6FC5-C873-432A-9069-8978F2913A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56858" y="1592372"/>
              <a:ext cx="3678283" cy="367828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D9814C-CA04-4D14-AEBD-DE13D4682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8" y="-237862"/>
              <a:ext cx="3678284" cy="367828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D3DCD85-99FE-4D69-A1A8-99BBF613E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56861" y="-237864"/>
              <a:ext cx="3678282" cy="367828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AB9269-B1B4-4026-83B4-E4150D8D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427" y="-2988367"/>
              <a:ext cx="3678284" cy="367828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3889012-ACDC-4CB1-98E0-AEBFE78D9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262" y="2512640"/>
              <a:ext cx="3678285" cy="367828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130FDF3-9292-4279-8830-3DB02021F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176427" y="2531602"/>
              <a:ext cx="3678284" cy="367828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23AED52-4305-4960-A3CE-B7B05EC7C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76427" y="2512630"/>
              <a:ext cx="3678284" cy="367828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F9EA75-2FBA-42B6-8923-005CFD14C9E0}"/>
              </a:ext>
            </a:extLst>
          </p:cNvPr>
          <p:cNvGrpSpPr/>
          <p:nvPr/>
        </p:nvGrpSpPr>
        <p:grpSpPr>
          <a:xfrm>
            <a:off x="3670073" y="441980"/>
            <a:ext cx="1102066" cy="1076184"/>
            <a:chOff x="2680312" y="907211"/>
            <a:chExt cx="2447142" cy="224063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AB4B0F7-20BF-4DAB-9837-1348BFFC7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444511" y="1466475"/>
              <a:ext cx="1118524" cy="111852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E5BC838-079C-43CA-AA5C-8CAE51CBB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440925" y="2029323"/>
              <a:ext cx="1118524" cy="1118523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88B7940-431F-4484-9D67-DFF3FCC88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29277" y="1749692"/>
              <a:ext cx="1118524" cy="111852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C690BA-875D-4B3B-A2C9-948DDABB2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008930" y="2029322"/>
              <a:ext cx="1118524" cy="111852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BE736A6-125D-478A-A81E-BA847646C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642201" y="907211"/>
              <a:ext cx="1118524" cy="111852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E7A0FCF-0855-418F-8132-1F7AB029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86409" flipH="1">
              <a:off x="2680311" y="1076577"/>
              <a:ext cx="1118525" cy="111852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65A0803-F38D-4987-B32E-279E2F0D2D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0227">
              <a:off x="3079352" y="1073208"/>
              <a:ext cx="1118525" cy="111852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278C8B-EB31-456E-9C53-E8E47C3122B8}"/>
              </a:ext>
            </a:extLst>
          </p:cNvPr>
          <p:cNvGrpSpPr/>
          <p:nvPr/>
        </p:nvGrpSpPr>
        <p:grpSpPr>
          <a:xfrm>
            <a:off x="5911104" y="581575"/>
            <a:ext cx="1019392" cy="804546"/>
            <a:chOff x="1433128" y="-843416"/>
            <a:chExt cx="3028122" cy="2240869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D41FB3E-EA47-4507-B1E2-67D046E03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433128" y="-843416"/>
              <a:ext cx="1118524" cy="1118524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07AE391-8F5C-4470-AE35-0E65729E0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08893" y="-561874"/>
              <a:ext cx="1118525" cy="1118523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9F794F3-0D82-41D3-9422-4A0E4E315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88362" y="278929"/>
              <a:ext cx="1118524" cy="11185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A539D93-8504-4572-BD47-EF0121545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8236" y="278928"/>
              <a:ext cx="1118525" cy="111852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59A3EEA-8EE3-43DF-A3D6-D4E78BBC1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8483">
              <a:off x="2946869" y="-115217"/>
              <a:ext cx="1118524" cy="1118523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384E2DF-F4CC-42E7-A181-8901BB9C7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551811" y="-515160"/>
              <a:ext cx="1118524" cy="111852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951DB1D-E309-4CE4-A662-A59D3D783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1202">
              <a:off x="3342726" y="-515165"/>
              <a:ext cx="1118524" cy="111852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0F19EF6-5823-42C2-B34A-0F32CB5698DD}"/>
              </a:ext>
            </a:extLst>
          </p:cNvPr>
          <p:cNvGrpSpPr/>
          <p:nvPr/>
        </p:nvGrpSpPr>
        <p:grpSpPr>
          <a:xfrm>
            <a:off x="8140767" y="739231"/>
            <a:ext cx="1132063" cy="600045"/>
            <a:chOff x="1997382" y="1712249"/>
            <a:chExt cx="3048464" cy="151505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4416E975-8D6F-4B68-9979-6D2E4DE35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27322" y="1937344"/>
              <a:ext cx="1118524" cy="1118524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A79BA83C-8C38-4413-8E2B-9A06476D2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60306" y="2108777"/>
              <a:ext cx="1118524" cy="1118524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621CD62-1B19-4E59-8A00-FA480347F7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56882" y="2108778"/>
              <a:ext cx="1118525" cy="1118523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7B8FA3B1-6260-4E18-A92A-19FED031A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84272">
              <a:off x="2163945" y="1717483"/>
              <a:ext cx="1118524" cy="11185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8D296758-E61A-4B5D-A819-F9EEF8B2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97382" y="1934665"/>
              <a:ext cx="1118524" cy="111852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0E40187C-9AD8-4DDD-96C4-F0E6252F4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2762129" y="1712249"/>
              <a:ext cx="1118525" cy="11185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9667653-3330-42CB-A7E0-E77D65B2D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967997" y="1712584"/>
              <a:ext cx="1118524" cy="1118523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23EBFAC-8B1A-45C0-BDFD-4EC9B55AE67D}"/>
              </a:ext>
            </a:extLst>
          </p:cNvPr>
          <p:cNvGrpSpPr/>
          <p:nvPr/>
        </p:nvGrpSpPr>
        <p:grpSpPr>
          <a:xfrm>
            <a:off x="10569937" y="627198"/>
            <a:ext cx="875905" cy="874461"/>
            <a:chOff x="5045846" y="1152987"/>
            <a:chExt cx="2477623" cy="2319272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4075C27-FAC0-4C73-A9F5-B71E20174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6404945" y="2353735"/>
              <a:ext cx="1118524" cy="111852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90A5CF86-EB3B-4EEE-868B-4445BC792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 flipH="1">
              <a:off x="5890109" y="2070735"/>
              <a:ext cx="1118524" cy="111852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50CF8F8-9AD7-4D59-9C23-ADDD8B112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5728" flipH="1">
              <a:off x="6280132" y="1674838"/>
              <a:ext cx="1118524" cy="111852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6EE97E7-DBE0-4F08-96D3-33D7B0504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6206">
              <a:off x="5884532" y="1669246"/>
              <a:ext cx="1118524" cy="111852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309B40AD-9DE7-46B8-8BBF-2D67E9B73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10685" y="1152988"/>
              <a:ext cx="1118525" cy="1118524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8829B451-150D-4C7C-A62E-37754D9A6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45846" y="1152988"/>
              <a:ext cx="1118525" cy="1118523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9B3ECFD-B8F3-429F-B808-C51C4F13D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325271" y="1437617"/>
              <a:ext cx="1118524" cy="1118523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258BD444-4143-469D-B830-23BCAF14F14D}"/>
              </a:ext>
            </a:extLst>
          </p:cNvPr>
          <p:cNvSpPr txBox="1"/>
          <p:nvPr/>
        </p:nvSpPr>
        <p:spPr>
          <a:xfrm>
            <a:off x="1134758" y="1328897"/>
            <a:ext cx="1522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Launch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projects fast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973B4C7-57D0-441B-ABA0-0CD5F9BCFDDB}"/>
              </a:ext>
            </a:extLst>
          </p:cNvPr>
          <p:cNvSpPr txBox="1"/>
          <p:nvPr/>
        </p:nvSpPr>
        <p:spPr>
          <a:xfrm>
            <a:off x="3501921" y="1312391"/>
            <a:ext cx="1522429" cy="436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Ready built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libraries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C0DFE21-7421-438F-B72B-1CC943B5758C}"/>
              </a:ext>
            </a:extLst>
          </p:cNvPr>
          <p:cNvSpPr txBox="1"/>
          <p:nvPr/>
        </p:nvSpPr>
        <p:spPr>
          <a:xfrm>
            <a:off x="5694794" y="1312392"/>
            <a:ext cx="1522429" cy="436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Test 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you build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870D4D-6EAF-4B89-B86A-9684BCA2ACA9}"/>
              </a:ext>
            </a:extLst>
          </p:cNvPr>
          <p:cNvSpPr txBox="1"/>
          <p:nvPr/>
        </p:nvSpPr>
        <p:spPr>
          <a:xfrm>
            <a:off x="7929998" y="1312393"/>
            <a:ext cx="1522429" cy="436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Deploy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anywhere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8B01945-C32D-4EA4-B4A2-F8334EF69651}"/>
              </a:ext>
            </a:extLst>
          </p:cNvPr>
          <p:cNvSpPr txBox="1"/>
          <p:nvPr/>
        </p:nvSpPr>
        <p:spPr>
          <a:xfrm>
            <a:off x="10264419" y="1312376"/>
            <a:ext cx="1522429" cy="436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Maintain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SemiBold" panose="020B0503050203000203" pitchFamily="34" charset="0"/>
                <a:ea typeface="+mn-ea"/>
                <a:cs typeface="+mn-cs"/>
              </a:rPr>
              <a:t>more easily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31E7259-2159-4CAB-9488-669E024F5BDD}"/>
              </a:ext>
            </a:extLst>
          </p:cNvPr>
          <p:cNvSpPr txBox="1"/>
          <p:nvPr/>
        </p:nvSpPr>
        <p:spPr>
          <a:xfrm>
            <a:off x="566478" y="4082704"/>
            <a:ext cx="1082439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Prebuilt CPBR+ Mapping library</a:t>
            </a:r>
          </a:p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Condensed" panose="020B0506050203000203" pitchFamily="34" charset="77"/>
              <a:ea typeface="+mn-ea"/>
              <a:cs typeface="+mn-cs"/>
            </a:endParaRPr>
          </a:p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ISO migrations and ISO co-existence for the worldwide market</a:t>
            </a:r>
          </a:p>
          <a:p>
            <a:pPr marL="1127125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CBPR+, Target 2, MEPS+, CHATS, CHAPS, Lynx, CHIPS,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FedNow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, NPP, and many more</a:t>
            </a:r>
          </a:p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Condensed" panose="020B0506050203000203" pitchFamily="34" charset="77"/>
              <a:ea typeface="+mn-ea"/>
              <a:cs typeface="+mn-cs"/>
            </a:endParaRPr>
          </a:p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BM Plex Sans Condensed" panose="020B0506050203000203" pitchFamily="34" charset="77"/>
                <a:ea typeface="+mn-ea"/>
                <a:cs typeface="+mn-cs"/>
              </a:rPr>
              <a:t>Used in both large-scale strategic solutions as well as smaller, long or short-term, tactical solutions</a:t>
            </a:r>
          </a:p>
          <a:p>
            <a:pPr marL="669925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BM Plex Sans Condensed" panose="020B0506050203000203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32180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1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A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8220DC4-21AE-BF59-B66A-F5792371BE52}"/>
              </a:ext>
            </a:extLst>
          </p:cNvPr>
          <p:cNvSpPr/>
          <p:nvPr/>
        </p:nvSpPr>
        <p:spPr>
          <a:xfrm>
            <a:off x="6399643" y="85726"/>
            <a:ext cx="5704044" cy="668306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118C13-E0C0-D170-8EBD-84CE0B0E6831}"/>
              </a:ext>
            </a:extLst>
          </p:cNvPr>
          <p:cNvSpPr/>
          <p:nvPr/>
        </p:nvSpPr>
        <p:spPr>
          <a:xfrm>
            <a:off x="6478667" y="1018070"/>
            <a:ext cx="3083032" cy="4710009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840086-9F71-06FA-34F9-932718BA93A7}"/>
              </a:ext>
            </a:extLst>
          </p:cNvPr>
          <p:cNvSpPr/>
          <p:nvPr/>
        </p:nvSpPr>
        <p:spPr>
          <a:xfrm>
            <a:off x="88313" y="85726"/>
            <a:ext cx="3765919" cy="66830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02CA5-C527-4E83-8BC2-5F8303213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99" y="664573"/>
            <a:ext cx="1387859" cy="138785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99C3A10F-5022-41ED-BFA2-003DF89C6460}"/>
              </a:ext>
            </a:extLst>
          </p:cNvPr>
          <p:cNvGrpSpPr/>
          <p:nvPr/>
        </p:nvGrpSpPr>
        <p:grpSpPr>
          <a:xfrm>
            <a:off x="502113" y="4818186"/>
            <a:ext cx="1314248" cy="1194924"/>
            <a:chOff x="1403521" y="3751684"/>
            <a:chExt cx="1335743" cy="1208667"/>
          </a:xfrm>
        </p:grpSpPr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D00C2EF8-907F-4810-8560-5531A11C45EC}"/>
                </a:ext>
              </a:extLst>
            </p:cNvPr>
            <p:cNvSpPr/>
            <p:nvPr/>
          </p:nvSpPr>
          <p:spPr>
            <a:xfrm>
              <a:off x="1403521" y="3751684"/>
              <a:ext cx="1335743" cy="1208667"/>
            </a:xfrm>
            <a:prstGeom prst="hexagon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DEA4821-2A60-48DE-8F3C-48EF3FEAE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4483" y="4095413"/>
              <a:ext cx="813818" cy="521209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2C391D0-ED3D-40FB-9C51-F0200D54048D}"/>
              </a:ext>
            </a:extLst>
          </p:cNvPr>
          <p:cNvGrpSpPr/>
          <p:nvPr/>
        </p:nvGrpSpPr>
        <p:grpSpPr>
          <a:xfrm>
            <a:off x="494956" y="2639245"/>
            <a:ext cx="1304547" cy="1310807"/>
            <a:chOff x="288210" y="1908809"/>
            <a:chExt cx="1325883" cy="132588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8C43F03-8DEA-44B9-985E-3296030A55EF}"/>
                </a:ext>
              </a:extLst>
            </p:cNvPr>
            <p:cNvSpPr/>
            <p:nvPr/>
          </p:nvSpPr>
          <p:spPr>
            <a:xfrm>
              <a:off x="288210" y="1908809"/>
              <a:ext cx="1325883" cy="1325883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39" name="Picture 38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id="{CF0AED1A-A9C8-4327-8970-50C93214C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94" y="2097785"/>
              <a:ext cx="896114" cy="94793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27A512-8764-4963-968A-B85F123E1211}"/>
              </a:ext>
            </a:extLst>
          </p:cNvPr>
          <p:cNvGrpSpPr/>
          <p:nvPr/>
        </p:nvGrpSpPr>
        <p:grpSpPr>
          <a:xfrm>
            <a:off x="10526068" y="412515"/>
            <a:ext cx="1304547" cy="1310807"/>
            <a:chOff x="4824788" y="1904051"/>
            <a:chExt cx="1325883" cy="1325883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5FAA280-B100-4755-AF0D-396D29AD1260}"/>
                </a:ext>
              </a:extLst>
            </p:cNvPr>
            <p:cNvSpPr/>
            <p:nvPr/>
          </p:nvSpPr>
          <p:spPr>
            <a:xfrm>
              <a:off x="4824788" y="1904051"/>
              <a:ext cx="1325883" cy="1325883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8E48595-FEC6-40AE-B358-36AD57F49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9776" y="2100647"/>
              <a:ext cx="755906" cy="932690"/>
            </a:xfrm>
            <a:prstGeom prst="rect">
              <a:avLst/>
            </a:prstGeom>
          </p:spPr>
        </p:pic>
      </p:grpSp>
      <p:pic>
        <p:nvPicPr>
          <p:cNvPr id="43" name="Picture 4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E05CBF0-C5C0-45A5-9979-0FEB6DA7B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5817" y="2391202"/>
            <a:ext cx="1365836" cy="130201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9592B72-6DE8-4FB6-A67B-83DF0A3F5108}"/>
              </a:ext>
            </a:extLst>
          </p:cNvPr>
          <p:cNvSpPr txBox="1"/>
          <p:nvPr/>
        </p:nvSpPr>
        <p:spPr>
          <a:xfrm>
            <a:off x="9803159" y="1255329"/>
            <a:ext cx="746527" cy="666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MT1xx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 2xx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</a:t>
            </a: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etc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…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B16302B-6C39-48D4-A858-111DDB0909C1}"/>
              </a:ext>
            </a:extLst>
          </p:cNvPr>
          <p:cNvCxnSpPr>
            <a:cxnSpLocks/>
          </p:cNvCxnSpPr>
          <p:nvPr/>
        </p:nvCxnSpPr>
        <p:spPr>
          <a:xfrm flipV="1">
            <a:off x="9624429" y="1679547"/>
            <a:ext cx="1011308" cy="905973"/>
          </a:xfrm>
          <a:prstGeom prst="straightConnector1">
            <a:avLst/>
          </a:prstGeom>
          <a:ln w="38100">
            <a:solidFill>
              <a:srgbClr val="DEDE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C7FA509-3CD4-485A-94A8-10F0AEBB88AD}"/>
              </a:ext>
            </a:extLst>
          </p:cNvPr>
          <p:cNvSpPr txBox="1"/>
          <p:nvPr/>
        </p:nvSpPr>
        <p:spPr>
          <a:xfrm>
            <a:off x="4500360" y="3802036"/>
            <a:ext cx="1126803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SWIFT Network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0681507-7E03-424A-82EA-7E6534280725}"/>
              </a:ext>
            </a:extLst>
          </p:cNvPr>
          <p:cNvCxnSpPr>
            <a:cxnSpLocks/>
          </p:cNvCxnSpPr>
          <p:nvPr/>
        </p:nvCxnSpPr>
        <p:spPr>
          <a:xfrm>
            <a:off x="3919846" y="3106209"/>
            <a:ext cx="451433" cy="0"/>
          </a:xfrm>
          <a:prstGeom prst="straightConnector1">
            <a:avLst/>
          </a:prstGeom>
          <a:ln w="38100">
            <a:solidFill>
              <a:srgbClr val="DEDE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76D9D34C-691D-47C1-AE30-64ECF8E08D77}"/>
              </a:ext>
            </a:extLst>
          </p:cNvPr>
          <p:cNvSpPr txBox="1"/>
          <p:nvPr/>
        </p:nvSpPr>
        <p:spPr>
          <a:xfrm>
            <a:off x="2358245" y="3570536"/>
            <a:ext cx="1575012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pacs.008.</a:t>
            </a:r>
            <a:r>
              <a:rPr kumimoji="0" lang="en-US" sz="1333" b="1" i="0" u="sng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08</a:t>
            </a:r>
            <a:endParaRPr kumimoji="0" lang="en-US" sz="1333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F4CE065-3CEB-491C-A554-F3E4D441B2C3}"/>
              </a:ext>
            </a:extLst>
          </p:cNvPr>
          <p:cNvSpPr txBox="1"/>
          <p:nvPr/>
        </p:nvSpPr>
        <p:spPr>
          <a:xfrm>
            <a:off x="2306405" y="1439995"/>
            <a:ext cx="168702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pacs.008.</a:t>
            </a:r>
            <a:r>
              <a:rPr kumimoji="0" lang="en-US" sz="1333" b="1" i="0" u="sng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09</a:t>
            </a:r>
            <a:endParaRPr kumimoji="0" lang="en-US" sz="1333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6033DCE-F396-403D-8F0E-BD9CB0D03E0C}"/>
              </a:ext>
            </a:extLst>
          </p:cNvPr>
          <p:cNvSpPr txBox="1"/>
          <p:nvPr/>
        </p:nvSpPr>
        <p:spPr>
          <a:xfrm>
            <a:off x="2330481" y="5829434"/>
            <a:ext cx="1575012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pacs.009.</a:t>
            </a:r>
            <a:r>
              <a:rPr kumimoji="0" lang="en-US" sz="1333" b="1" i="0" u="sng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09</a:t>
            </a:r>
            <a:endParaRPr kumimoji="0" lang="en-US" sz="1333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955ED7-342D-475B-99C9-9C582DCA9DC8}"/>
              </a:ext>
            </a:extLst>
          </p:cNvPr>
          <p:cNvSpPr txBox="1"/>
          <p:nvPr/>
        </p:nvSpPr>
        <p:spPr>
          <a:xfrm>
            <a:off x="30326" y="2007352"/>
            <a:ext cx="2192589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RTGS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Target2, MEPS+, CHIPS etc..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DA1AF73-7141-463D-BAE2-62DF1A8A0FC4}"/>
              </a:ext>
            </a:extLst>
          </p:cNvPr>
          <p:cNvSpPr txBox="1"/>
          <p:nvPr/>
        </p:nvSpPr>
        <p:spPr>
          <a:xfrm>
            <a:off x="-45659" y="4035593"/>
            <a:ext cx="2385777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Client A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Correspondence Bank via Swift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E5F297-6444-4CDF-8646-D803780AC79C}"/>
              </a:ext>
            </a:extLst>
          </p:cNvPr>
          <p:cNvSpPr txBox="1"/>
          <p:nvPr/>
        </p:nvSpPr>
        <p:spPr>
          <a:xfrm>
            <a:off x="327208" y="6003417"/>
            <a:ext cx="1604651" cy="48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Real Time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FedNow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, RTR, TIPS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FD2ACBD-1565-48D0-90A2-84831E2B949D}"/>
              </a:ext>
            </a:extLst>
          </p:cNvPr>
          <p:cNvSpPr txBox="1"/>
          <p:nvPr/>
        </p:nvSpPr>
        <p:spPr>
          <a:xfrm>
            <a:off x="10593949" y="1798431"/>
            <a:ext cx="128548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Payment System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Arrow: Left-Up 72">
            <a:extLst>
              <a:ext uri="{FF2B5EF4-FFF2-40B4-BE49-F238E27FC236}">
                <a16:creationId xmlns:a16="http://schemas.microsoft.com/office/drawing/2014/main" id="{830F7105-835B-4E72-B791-8330F788FE36}"/>
              </a:ext>
            </a:extLst>
          </p:cNvPr>
          <p:cNvSpPr/>
          <p:nvPr/>
        </p:nvSpPr>
        <p:spPr>
          <a:xfrm rot="16200000">
            <a:off x="4452337" y="292343"/>
            <a:ext cx="1368840" cy="2433821"/>
          </a:xfrm>
          <a:prstGeom prst="leftUpArrow">
            <a:avLst>
              <a:gd name="adj1" fmla="val 5246"/>
              <a:gd name="adj2" fmla="val 20564"/>
              <a:gd name="adj3" fmla="val 16818"/>
            </a:avLst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4" name="Arrow: Left-Up 73">
            <a:extLst>
              <a:ext uri="{FF2B5EF4-FFF2-40B4-BE49-F238E27FC236}">
                <a16:creationId xmlns:a16="http://schemas.microsoft.com/office/drawing/2014/main" id="{F0BBD7B2-F0EA-4C8D-8976-B8314A82502E}"/>
              </a:ext>
            </a:extLst>
          </p:cNvPr>
          <p:cNvSpPr/>
          <p:nvPr/>
        </p:nvSpPr>
        <p:spPr>
          <a:xfrm rot="5400000" flipV="1">
            <a:off x="4483108" y="3669248"/>
            <a:ext cx="1302013" cy="2428537"/>
          </a:xfrm>
          <a:prstGeom prst="leftUpArrow">
            <a:avLst>
              <a:gd name="adj1" fmla="val 5414"/>
              <a:gd name="adj2" fmla="val 20564"/>
              <a:gd name="adj3" fmla="val 16152"/>
            </a:avLst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6" name="Picture 7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6872888-DB38-48A2-9A7E-203A7A620A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487" y="822917"/>
            <a:ext cx="1101628" cy="600887"/>
          </a:xfrm>
          <a:prstGeom prst="rect">
            <a:avLst/>
          </a:prstGeom>
        </p:spPr>
      </p:pic>
      <p:pic>
        <p:nvPicPr>
          <p:cNvPr id="77" name="Picture 7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D7A464D6-5D91-4508-AFE6-F312B53320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175" y="5148950"/>
            <a:ext cx="1101628" cy="600887"/>
          </a:xfrm>
          <a:prstGeom prst="rect">
            <a:avLst/>
          </a:prstGeom>
        </p:spPr>
      </p:pic>
      <p:pic>
        <p:nvPicPr>
          <p:cNvPr id="78" name="Picture 7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06DEE27-FA62-4333-A7F8-F9F02CBABF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8926" y="2916669"/>
            <a:ext cx="1101628" cy="600887"/>
          </a:xfrm>
          <a:prstGeom prst="rect">
            <a:avLst/>
          </a:prstGeom>
        </p:spPr>
      </p:pic>
      <p:pic>
        <p:nvPicPr>
          <p:cNvPr id="83" name="Picture 8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9BFF3399-5E50-4108-A10E-2B4889BB73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5697" y="729314"/>
            <a:ext cx="377953" cy="512297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B1E96F27-5967-4A9D-903E-90DEAF210E27}"/>
              </a:ext>
            </a:extLst>
          </p:cNvPr>
          <p:cNvGrpSpPr/>
          <p:nvPr/>
        </p:nvGrpSpPr>
        <p:grpSpPr>
          <a:xfrm>
            <a:off x="10572043" y="2554007"/>
            <a:ext cx="1304547" cy="1310807"/>
            <a:chOff x="4824788" y="1904051"/>
            <a:chExt cx="1325883" cy="1325883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E87775B-2884-488B-9847-2E1BDE5AFA11}"/>
                </a:ext>
              </a:extLst>
            </p:cNvPr>
            <p:cNvSpPr/>
            <p:nvPr/>
          </p:nvSpPr>
          <p:spPr>
            <a:xfrm>
              <a:off x="4824788" y="1904051"/>
              <a:ext cx="1325883" cy="1325883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E6781A5-A8D1-4E54-8F06-33FF8A089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9776" y="2100647"/>
              <a:ext cx="755906" cy="932690"/>
            </a:xfrm>
            <a:prstGeom prst="rect">
              <a:avLst/>
            </a:prstGeom>
          </p:spPr>
        </p:pic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56EE9ABF-7768-48B9-93CF-5CBD04F144DA}"/>
              </a:ext>
            </a:extLst>
          </p:cNvPr>
          <p:cNvSpPr txBox="1"/>
          <p:nvPr/>
        </p:nvSpPr>
        <p:spPr>
          <a:xfrm>
            <a:off x="10660913" y="3968051"/>
            <a:ext cx="128548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Back Office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C69EC29-8F5C-40A5-938A-4C6F4957C5FD}"/>
              </a:ext>
            </a:extLst>
          </p:cNvPr>
          <p:cNvCxnSpPr>
            <a:cxnSpLocks/>
          </p:cNvCxnSpPr>
          <p:nvPr/>
        </p:nvCxnSpPr>
        <p:spPr>
          <a:xfrm>
            <a:off x="9624429" y="4161684"/>
            <a:ext cx="1036484" cy="1099897"/>
          </a:xfrm>
          <a:prstGeom prst="straightConnector1">
            <a:avLst/>
          </a:prstGeom>
          <a:ln w="38100">
            <a:solidFill>
              <a:srgbClr val="DEDE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5BFE31E1-60E2-42A4-9C5E-5CC2C1817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974" y="2890316"/>
            <a:ext cx="2762655" cy="532797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9DF09BD-8F13-45BC-84B5-535336C4FD04}"/>
              </a:ext>
            </a:extLst>
          </p:cNvPr>
          <p:cNvCxnSpPr>
            <a:cxnSpLocks/>
          </p:cNvCxnSpPr>
          <p:nvPr/>
        </p:nvCxnSpPr>
        <p:spPr>
          <a:xfrm flipV="1">
            <a:off x="5807628" y="3106210"/>
            <a:ext cx="546041" cy="9228"/>
          </a:xfrm>
          <a:prstGeom prst="straightConnector1">
            <a:avLst/>
          </a:prstGeom>
          <a:ln w="38100">
            <a:solidFill>
              <a:srgbClr val="DEDE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4E2DEBD-CED6-4D87-BFEF-250A2078D9F0}"/>
              </a:ext>
            </a:extLst>
          </p:cNvPr>
          <p:cNvSpPr txBox="1"/>
          <p:nvPr/>
        </p:nvSpPr>
        <p:spPr>
          <a:xfrm>
            <a:off x="7912772" y="3777458"/>
            <a:ext cx="1817941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sng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MX &gt; MT Flow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DEDED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camt.029&gt;MT196/296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camt.052&gt;MT942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camt.053&gt;MT940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camt.054&gt;MT910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camt.056&gt;MT192/292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camt.057&gt;MT210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pacs.002&gt;MT199/299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pacs.004&gt;MT103/202/205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pacs.008&gt;MT103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pacs.009&gt;MT202/205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5BA7FC6-0B23-459A-A0F5-CDC279A9E797}"/>
              </a:ext>
            </a:extLst>
          </p:cNvPr>
          <p:cNvSpPr txBox="1"/>
          <p:nvPr/>
        </p:nvSpPr>
        <p:spPr>
          <a:xfrm>
            <a:off x="8295007" y="89210"/>
            <a:ext cx="2492605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Financial Institution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Architecture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AF7D892-327B-4CA5-AE09-759B8F125CDD}"/>
              </a:ext>
            </a:extLst>
          </p:cNvPr>
          <p:cNvSpPr txBox="1"/>
          <p:nvPr/>
        </p:nvSpPr>
        <p:spPr>
          <a:xfrm>
            <a:off x="4190771" y="85726"/>
            <a:ext cx="2492605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Transportation Layer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5D34FC6-EB76-4F4B-90CB-3EDD885E9A58}"/>
              </a:ext>
            </a:extLst>
          </p:cNvPr>
          <p:cNvSpPr txBox="1"/>
          <p:nvPr/>
        </p:nvSpPr>
        <p:spPr>
          <a:xfrm>
            <a:off x="1119765" y="96092"/>
            <a:ext cx="273446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Destination System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D0CC1F6-5738-436E-AAD6-489ECB6CEC5D}"/>
              </a:ext>
            </a:extLst>
          </p:cNvPr>
          <p:cNvGrpSpPr/>
          <p:nvPr/>
        </p:nvGrpSpPr>
        <p:grpSpPr>
          <a:xfrm>
            <a:off x="10593948" y="4861718"/>
            <a:ext cx="1304547" cy="1310807"/>
            <a:chOff x="4824788" y="1904051"/>
            <a:chExt cx="1325883" cy="132588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FB98A34-2DD6-404B-B661-7717F7BE88F6}"/>
                </a:ext>
              </a:extLst>
            </p:cNvPr>
            <p:cNvSpPr/>
            <p:nvPr/>
          </p:nvSpPr>
          <p:spPr>
            <a:xfrm>
              <a:off x="4824788" y="1904051"/>
              <a:ext cx="1325883" cy="1325883"/>
            </a:xfrm>
            <a:prstGeom prst="ellipse">
              <a:avLst/>
            </a:prstGeom>
            <a:solidFill>
              <a:srgbClr val="DED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4906DF90-DDD0-47A1-8352-0009AEA1F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09776" y="2100647"/>
              <a:ext cx="755906" cy="932690"/>
            </a:xfrm>
            <a:prstGeom prst="rect">
              <a:avLst/>
            </a:prstGeom>
          </p:spPr>
        </p:pic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D8922166-DA80-4E30-97F7-7843E9FCA3EE}"/>
              </a:ext>
            </a:extLst>
          </p:cNvPr>
          <p:cNvSpPr txBox="1"/>
          <p:nvPr/>
        </p:nvSpPr>
        <p:spPr>
          <a:xfrm>
            <a:off x="10416434" y="6271079"/>
            <a:ext cx="1774439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Reporting System</a:t>
            </a: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C1A472B4-2A1A-4DB9-A573-E0548ED86AFE}"/>
              </a:ext>
            </a:extLst>
          </p:cNvPr>
          <p:cNvCxnSpPr>
            <a:cxnSpLocks/>
          </p:cNvCxnSpPr>
          <p:nvPr/>
        </p:nvCxnSpPr>
        <p:spPr>
          <a:xfrm>
            <a:off x="9624428" y="3159091"/>
            <a:ext cx="901640" cy="5887"/>
          </a:xfrm>
          <a:prstGeom prst="straightConnector1">
            <a:avLst/>
          </a:prstGeom>
          <a:ln w="38100">
            <a:solidFill>
              <a:srgbClr val="DEDED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6A53934B-03D0-4A45-9D73-E7008BEA17A9}"/>
              </a:ext>
            </a:extLst>
          </p:cNvPr>
          <p:cNvSpPr txBox="1"/>
          <p:nvPr/>
        </p:nvSpPr>
        <p:spPr>
          <a:xfrm>
            <a:off x="9885178" y="3824255"/>
            <a:ext cx="746527" cy="379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MT1xx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MT9xx</a:t>
            </a:r>
          </a:p>
        </p:txBody>
      </p:sp>
      <p:pic>
        <p:nvPicPr>
          <p:cNvPr id="95" name="Picture 9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F22972D-D904-4B8C-8280-A7F4F1335E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7716" y="3323224"/>
            <a:ext cx="377953" cy="51229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FAC47402-435E-4FD8-90FD-93B7531C4605}"/>
              </a:ext>
            </a:extLst>
          </p:cNvPr>
          <p:cNvSpPr txBox="1"/>
          <p:nvPr/>
        </p:nvSpPr>
        <p:spPr>
          <a:xfrm>
            <a:off x="9838698" y="5623165"/>
            <a:ext cx="746527" cy="523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MT9xx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camt</a:t>
            </a: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etc</a:t>
            </a: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…</a:t>
            </a:r>
          </a:p>
        </p:txBody>
      </p:sp>
      <p:pic>
        <p:nvPicPr>
          <p:cNvPr id="97" name="Picture 9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4ACD245-D9BC-4738-B3F6-2AAF983467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1236" y="5097150"/>
            <a:ext cx="377953" cy="512297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08029FF4-B250-BD79-F952-634D1B0463AD}"/>
              </a:ext>
            </a:extLst>
          </p:cNvPr>
          <p:cNvSpPr txBox="1"/>
          <p:nvPr/>
        </p:nvSpPr>
        <p:spPr>
          <a:xfrm>
            <a:off x="6639671" y="1067917"/>
            <a:ext cx="2639323" cy="1734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7" b="1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 &lt;&gt; MX Prebuilt Mapping Libraries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DEDED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CBPR+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Target 2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CHAPS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MEPS+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CHIPS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Lynx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Many more…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DEDED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9A333BB-358A-6912-22AE-DED8B79619B8}"/>
              </a:ext>
            </a:extLst>
          </p:cNvPr>
          <p:cNvSpPr txBox="1"/>
          <p:nvPr/>
        </p:nvSpPr>
        <p:spPr>
          <a:xfrm>
            <a:off x="6361059" y="3777458"/>
            <a:ext cx="1817941" cy="2040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sng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 &gt; MX Flow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0" cap="none" spc="0" normalizeH="0" baseline="0" noProof="0" dirty="0">
              <a:ln>
                <a:noFill/>
              </a:ln>
              <a:solidFill>
                <a:srgbClr val="DEDED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MT103&gt;pacs.008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MT192&gt;camt.056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MT196&gt;camt.029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MT202&gt;pacs009/002/004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MT205&gt;pacs.009/002/004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MT210&gt;camt.057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MT292&gt;camt.056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MT296&gt;camt.029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MT900&gt;camt.054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0" cap="none" spc="0" normalizeH="0" baseline="0" noProof="0" dirty="0">
                <a:ln>
                  <a:noFill/>
                </a:ln>
                <a:solidFill>
                  <a:srgbClr val="DEDED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MT910&gt;camt.029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34B08C-D5F2-FD89-B9BB-D4793CE92B96}"/>
              </a:ext>
            </a:extLst>
          </p:cNvPr>
          <p:cNvCxnSpPr>
            <a:cxnSpLocks/>
          </p:cNvCxnSpPr>
          <p:nvPr/>
        </p:nvCxnSpPr>
        <p:spPr>
          <a:xfrm>
            <a:off x="8041083" y="4024439"/>
            <a:ext cx="27764" cy="15875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859989"/>
      </p:ext>
    </p:extLst>
  </p:cSld>
  <p:clrMapOvr>
    <a:masterClrMapping/>
  </p:clrMapOvr>
  <p:transition advClick="0" advTm="1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87F92BD-751C-924E-866E-CE4887593FCD}"/>
              </a:ext>
            </a:extLst>
          </p:cNvPr>
          <p:cNvGrpSpPr/>
          <p:nvPr/>
        </p:nvGrpSpPr>
        <p:grpSpPr>
          <a:xfrm>
            <a:off x="1129631" y="4435280"/>
            <a:ext cx="9930908" cy="1187117"/>
            <a:chOff x="739903" y="2306810"/>
            <a:chExt cx="11261662" cy="13461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6766E61-7647-194E-84C5-01B83F3CF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118" y="3039872"/>
              <a:ext cx="2082877" cy="36346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98D03B9-AF58-3B4C-8B14-15768F859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92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903" y="2475075"/>
              <a:ext cx="3827260" cy="5327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70D0273-3AE1-B440-8534-CF0FC5C55195}"/>
                </a:ext>
              </a:extLst>
            </p:cNvPr>
            <p:cNvSpPr txBox="1"/>
            <p:nvPr/>
          </p:nvSpPr>
          <p:spPr>
            <a:xfrm>
              <a:off x="1923731" y="2972320"/>
              <a:ext cx="551117" cy="456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sz="2400" i="1" spc="-150" dirty="0">
                  <a:latin typeface="IBM Plex Sans" panose="020B0503050203000203" pitchFamily="34" charset="0"/>
                </a:rPr>
                <a:t>by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37B9043-BB3B-6747-8F19-1302D30AC1CB}"/>
                </a:ext>
              </a:extLst>
            </p:cNvPr>
            <p:cNvCxnSpPr>
              <a:cxnSpLocks/>
            </p:cNvCxnSpPr>
            <p:nvPr/>
          </p:nvCxnSpPr>
          <p:spPr>
            <a:xfrm>
              <a:off x="4902437" y="2306810"/>
              <a:ext cx="0" cy="134619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EBC8BB0-06E0-4447-8E07-894DE7A8EF76}"/>
                </a:ext>
              </a:extLst>
            </p:cNvPr>
            <p:cNvSpPr txBox="1"/>
            <p:nvPr/>
          </p:nvSpPr>
          <p:spPr>
            <a:xfrm>
              <a:off x="5130690" y="2530788"/>
              <a:ext cx="6870875" cy="872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latin typeface="IBM Plex Sans" panose="020B0503050203000203" pitchFamily="34" charset="0"/>
                </a:rPr>
                <a:t>Gives your messaging infrastructure the ability</a:t>
              </a:r>
            </a:p>
            <a:p>
              <a:r>
                <a:rPr lang="en-US" sz="2200" dirty="0">
                  <a:latin typeface="IBM Plex Sans" panose="020B0503050203000203" pitchFamily="34" charset="0"/>
                </a:rPr>
                <a:t>to respond to tomorrow’s business needs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C5DDD37-5F3D-BA4A-9EEF-0C41F96836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5112" y="1012524"/>
            <a:ext cx="2183875" cy="21838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736282-A7EE-9749-BB67-3179B970E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3014" y="1010401"/>
            <a:ext cx="2183875" cy="21838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5AB793-FB08-C340-A2D6-0D9CA7510A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4200" y="1011601"/>
            <a:ext cx="2183875" cy="21838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FC86296-44E0-AF49-9CA3-E770878C59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5112" y="1012523"/>
            <a:ext cx="2183875" cy="218387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13CAC43-9B0D-DD4B-8893-27B1621F32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3014" y="1010401"/>
            <a:ext cx="2183875" cy="21838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9276F7A-1BC9-AE4B-83FD-E6BD461015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5112" y="1012524"/>
            <a:ext cx="2183875" cy="21838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D8DF6FA-7F79-1C4E-AF7D-5411103402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19523">
            <a:off x="5004838" y="1012247"/>
            <a:ext cx="2183875" cy="218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6596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324 C -0.07552 -0.07777 -0.14948 -0.15231 -0.23984 -0.2044 C -0.33021 -0.25602 -0.43698 -0.28634 -0.54375 -0.31666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09" y="-15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0" presetClass="pat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013 -0.00231 C -0.14727 0.0331 -0.29466 0.06852 -0.39076 0.19398 C -0.48672 0.31968 -0.53138 0.53519 -0.57617 0.75093 " pathEditMode="relative" ptsTypes="A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5400000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2.96296E-6 C 0.1569 -0.0794 0.31263 -0.15879 0.40247 -0.1919 C 0.49245 -0.225 0.51914 -0.20208 0.54076 -0.19884 " pathEditMode="relative" rAng="0" ptsTypes="A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6" y="-104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400000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2357 -0.06342 0.04596 -0.12199 0.09466 -0.18009 C 0.14336 -0.23773 0.21836 -0.29514 0.29349 -0.35301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43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1 -0.00023 C 0.10521 0.2463 0.20651 0.49306 0.25521 0.64746 C 0.30391 0.80185 0.29987 0.86389 0.29596 0.92593 " pathEditMode="relative" ptsTypes="AAA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0" presetClass="pat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143 -1.48148E-6 C 0.12786 -0.11111 0.2543 -0.22199 0.35143 -0.27616 C 0.44857 -0.33009 0.51641 -0.32754 0.58437 -0.325 " pathEditMode="relative" ptsTypes="A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3600000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0" presetClass="pat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0.0026 -0.00254 C 0.17266 0.04584 0.34271 0.09445 0.43672 0.14005 C 0.53086 0.18565 0.54896 0.22824 0.56706 0.27107 " pathEditMode="relative" ptsTypes="AAA"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4800000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E33867AF-160B-FB4F-B3FA-A40294089992}"/>
              </a:ext>
            </a:extLst>
          </p:cNvPr>
          <p:cNvGrpSpPr/>
          <p:nvPr/>
        </p:nvGrpSpPr>
        <p:grpSpPr>
          <a:xfrm rot="2703598">
            <a:off x="1133224" y="3352310"/>
            <a:ext cx="1104634" cy="1577255"/>
            <a:chOff x="3332262" y="-2988367"/>
            <a:chExt cx="6442020" cy="9198252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4400C0B-BEC7-9844-BC22-145E71C09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56858" y="1592372"/>
              <a:ext cx="3678283" cy="367828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B83F48D-E9CF-3840-990A-EE4F1D47A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8" y="-237862"/>
              <a:ext cx="3678284" cy="3678283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7B767B5-305A-FF42-89C8-436105CAD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56861" y="-237864"/>
              <a:ext cx="3678282" cy="3678280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6746031E-D938-3842-956E-7D07B07E4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427" y="-2988367"/>
              <a:ext cx="3678284" cy="367828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A0F98FC-FAC7-4440-8053-437D3AD19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262" y="2512640"/>
              <a:ext cx="3678285" cy="367828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C355ECB-4A12-034B-8E58-58C2C885C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176427" y="2531602"/>
              <a:ext cx="3678284" cy="3678283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C4CC717-A988-1149-89CF-942727C0E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76427" y="2512630"/>
              <a:ext cx="3678284" cy="367828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92A9C65-A1F6-EA46-8124-E0A438C7ED3B}"/>
              </a:ext>
            </a:extLst>
          </p:cNvPr>
          <p:cNvGrpSpPr/>
          <p:nvPr/>
        </p:nvGrpSpPr>
        <p:grpSpPr>
          <a:xfrm>
            <a:off x="2854017" y="3689495"/>
            <a:ext cx="1740708" cy="1593815"/>
            <a:chOff x="2680312" y="907211"/>
            <a:chExt cx="2447142" cy="2240635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7F72015-A91B-DE4D-9D9E-6AFEA2A32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444511" y="1466475"/>
              <a:ext cx="1118524" cy="11185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91395BC-EAF5-B34C-B347-DCD0CAA5C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440925" y="2029323"/>
              <a:ext cx="1118524" cy="111852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BBD1FB-A61D-114B-BACE-A3F6DF191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29277" y="1749692"/>
              <a:ext cx="1118524" cy="111852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D4A9DEB-25D4-464B-B450-5310E4DEF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008930" y="2029322"/>
              <a:ext cx="1118524" cy="111852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3B9E71A-731B-D84B-8163-3F15871D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642201" y="907211"/>
              <a:ext cx="1118524" cy="1118524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82978EF8-3DC0-814D-85DC-EBCE02670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86409" flipH="1">
              <a:off x="2680311" y="1076577"/>
              <a:ext cx="1118525" cy="111852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F551FB6C-7033-3143-962D-5C7647728A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0227">
              <a:off x="3079352" y="1073208"/>
              <a:ext cx="1118525" cy="1118524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17CC0E-342E-8E4B-AFF5-AC85C29F14DC}"/>
              </a:ext>
            </a:extLst>
          </p:cNvPr>
          <p:cNvGrpSpPr/>
          <p:nvPr/>
        </p:nvGrpSpPr>
        <p:grpSpPr>
          <a:xfrm>
            <a:off x="5197038" y="3866173"/>
            <a:ext cx="1610124" cy="1191522"/>
            <a:chOff x="1433128" y="-843416"/>
            <a:chExt cx="3028122" cy="224086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4DB9333C-3BED-3647-A8A4-6A29E8FCB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433128" y="-843416"/>
              <a:ext cx="1118524" cy="1118524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40C0ACF-3D8E-C546-8D16-7AF16E736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08893" y="-561874"/>
              <a:ext cx="1118525" cy="111852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ECCCB7A-5A0C-8B4B-B826-B428B338F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88362" y="278929"/>
              <a:ext cx="1118524" cy="1118524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CCAEF04-FA7C-9649-9A53-93BEAD41E0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8236" y="278928"/>
              <a:ext cx="1118525" cy="11185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BF2D2F5C-5C9A-3B43-8F1D-96D4AE255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8483">
              <a:off x="2946869" y="-115217"/>
              <a:ext cx="1118524" cy="111852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88C80D3-9F16-1C42-B48C-65793D6C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551811" y="-515160"/>
              <a:ext cx="1118524" cy="11185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9185ED7-C9A4-0B4C-AA9B-0C658094F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1202">
              <a:off x="3342726" y="-515165"/>
              <a:ext cx="1118524" cy="1118525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954CFE5-084A-DF46-A476-50EF33A58927}"/>
              </a:ext>
            </a:extLst>
          </p:cNvPr>
          <p:cNvGrpSpPr/>
          <p:nvPr/>
        </p:nvGrpSpPr>
        <p:grpSpPr>
          <a:xfrm>
            <a:off x="7332159" y="4137731"/>
            <a:ext cx="1788088" cy="888659"/>
            <a:chOff x="1997382" y="1712249"/>
            <a:chExt cx="3048464" cy="1515052"/>
          </a:xfrm>
        </p:grpSpPr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645EF2E2-A233-C34E-9D7D-C7CE06E19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27322" y="1937344"/>
              <a:ext cx="1118524" cy="111852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7C5FE52-350B-024C-9882-C816EB2AE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60306" y="2108777"/>
              <a:ext cx="1118524" cy="111852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529066BD-99AE-0B43-9E61-A3DAD059C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56882" y="2108778"/>
              <a:ext cx="1118525" cy="111852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9B700EB-427A-AF43-AF96-4228121B4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84272">
              <a:off x="2163945" y="1717483"/>
              <a:ext cx="1118524" cy="111852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2502C1D1-8C6D-3E47-90A4-D2BD55D9AC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97382" y="1934665"/>
              <a:ext cx="1118524" cy="111852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18FB44A-4A4D-CF4A-932D-33FC490C4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2762129" y="1712249"/>
              <a:ext cx="1118525" cy="111852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244017-CBB5-C94C-93DD-8D77DC501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967997" y="1712584"/>
              <a:ext cx="1118524" cy="1118523"/>
            </a:xfrm>
            <a:prstGeom prst="rect">
              <a:avLst/>
            </a:prstGeom>
          </p:spPr>
        </p:pic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2CFCB85-A642-3E47-B94D-61B7A3D46C48}"/>
              </a:ext>
            </a:extLst>
          </p:cNvPr>
          <p:cNvGrpSpPr/>
          <p:nvPr/>
        </p:nvGrpSpPr>
        <p:grpSpPr>
          <a:xfrm>
            <a:off x="9824989" y="3954796"/>
            <a:ext cx="1383487" cy="1295065"/>
            <a:chOff x="5045846" y="1152987"/>
            <a:chExt cx="2477623" cy="2319272"/>
          </a:xfrm>
        </p:grpSpPr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2397296-FDE7-D540-BCBB-BF5C37E48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 flipH="1">
              <a:off x="6404945" y="2353735"/>
              <a:ext cx="1118524" cy="1118524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4849C9-C796-334A-98C9-11D3DAF6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 flipH="1">
              <a:off x="5890109" y="2070735"/>
              <a:ext cx="1118524" cy="111852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45B65F8-4469-0B44-AB28-57FF8B97F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5728" flipH="1">
              <a:off x="6280132" y="1674838"/>
              <a:ext cx="1118524" cy="111852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DA9F753-C0D2-8042-B7B5-1EC502800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26206">
              <a:off x="5884532" y="1669246"/>
              <a:ext cx="1118524" cy="111852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F7785F11-EDA9-C449-9616-215103EE0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610685" y="1152988"/>
              <a:ext cx="1118525" cy="111852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E5C063F-E694-7045-8EBF-104C834052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045846" y="1152988"/>
              <a:ext cx="1118525" cy="1118523"/>
            </a:xfrm>
            <a:prstGeom prst="rect">
              <a:avLst/>
            </a:prstGeom>
          </p:spPr>
        </p:pic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571028E6-F071-CF43-BA1E-02A9426CE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325271" y="1437617"/>
              <a:ext cx="1118524" cy="1118523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226235" y="5191579"/>
            <a:ext cx="2404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Launch</a:t>
            </a:r>
          </a:p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projects fast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5B38E39-E2A6-CF47-B5ED-AD24DC14A235}"/>
              </a:ext>
            </a:extLst>
          </p:cNvPr>
          <p:cNvSpPr txBox="1"/>
          <p:nvPr/>
        </p:nvSpPr>
        <p:spPr>
          <a:xfrm>
            <a:off x="2593398" y="5191571"/>
            <a:ext cx="240466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Ready built</a:t>
            </a:r>
          </a:p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libraries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36F4FF0-1DD4-BB44-83A5-37BD35F475F1}"/>
              </a:ext>
            </a:extLst>
          </p:cNvPr>
          <p:cNvSpPr txBox="1"/>
          <p:nvPr/>
        </p:nvSpPr>
        <p:spPr>
          <a:xfrm>
            <a:off x="4786271" y="5191572"/>
            <a:ext cx="240466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Test as</a:t>
            </a:r>
          </a:p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you build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ED5A2C6-0012-614B-92E1-F88447F920ED}"/>
              </a:ext>
            </a:extLst>
          </p:cNvPr>
          <p:cNvSpPr txBox="1"/>
          <p:nvPr/>
        </p:nvSpPr>
        <p:spPr>
          <a:xfrm>
            <a:off x="7021475" y="5191573"/>
            <a:ext cx="240466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Deploy</a:t>
            </a:r>
          </a:p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anywhere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9A377E-E690-3B41-A59A-F0C6D3DFBC01}"/>
              </a:ext>
            </a:extLst>
          </p:cNvPr>
          <p:cNvSpPr txBox="1"/>
          <p:nvPr/>
        </p:nvSpPr>
        <p:spPr>
          <a:xfrm>
            <a:off x="9355896" y="5191556"/>
            <a:ext cx="240466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Maintain</a:t>
            </a:r>
          </a:p>
          <a:p>
            <a:pPr algn="ctr"/>
            <a:r>
              <a:rPr lang="en-US" b="1" dirty="0">
                <a:latin typeface="IBM Plex Sans SemiBold" panose="020B0503050203000203" pitchFamily="34" charset="0"/>
              </a:rPr>
              <a:t>more easily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C88FFB5-C992-9444-8D50-3FB7B7930117}"/>
              </a:ext>
            </a:extLst>
          </p:cNvPr>
          <p:cNvSpPr txBox="1"/>
          <p:nvPr/>
        </p:nvSpPr>
        <p:spPr>
          <a:xfrm>
            <a:off x="2992231" y="1936694"/>
            <a:ext cx="213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300" dirty="0">
                <a:latin typeface="IBM Plex Sans Thin" panose="020B0203050203000203" pitchFamily="34" charset="0"/>
              </a:rPr>
              <a:t>simply,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E51D972-5F62-2D44-81B4-2898468E2AE0}"/>
              </a:ext>
            </a:extLst>
          </p:cNvPr>
          <p:cNvSpPr txBox="1"/>
          <p:nvPr/>
        </p:nvSpPr>
        <p:spPr>
          <a:xfrm>
            <a:off x="4704128" y="1944416"/>
            <a:ext cx="2136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300" dirty="0">
                <a:latin typeface="IBM Plex Sans Thin" panose="020B0203050203000203" pitchFamily="34" charset="0"/>
              </a:rPr>
              <a:t>swiftly</a:t>
            </a:r>
            <a:r>
              <a:rPr lang="en-US" sz="4400" spc="-150" dirty="0">
                <a:latin typeface="IBM Plex Sans ExtraLight" panose="020B0303050203000203" pitchFamily="34" charset="0"/>
              </a:rPr>
              <a:t>,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8447D22-1FB7-0146-AABA-01F43B3F160E}"/>
              </a:ext>
            </a:extLst>
          </p:cNvPr>
          <p:cNvSpPr txBox="1"/>
          <p:nvPr/>
        </p:nvSpPr>
        <p:spPr>
          <a:xfrm>
            <a:off x="6403431" y="1936694"/>
            <a:ext cx="28621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-300" dirty="0">
                <a:latin typeface="IBM Plex Sans Thin" panose="020B0203050203000203" pitchFamily="34" charset="0"/>
              </a:rPr>
              <a:t>effectively</a:t>
            </a:r>
            <a:r>
              <a:rPr lang="en-US" sz="4400" spc="-150" dirty="0">
                <a:latin typeface="IBM Plex Sans ExtraLight" panose="020B0303050203000203" pitchFamily="34" charset="0"/>
              </a:rPr>
              <a:t>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0F74D0A-2A0C-F74B-AB00-51C5A2B91A37}"/>
              </a:ext>
            </a:extLst>
          </p:cNvPr>
          <p:cNvSpPr txBox="1"/>
          <p:nvPr/>
        </p:nvSpPr>
        <p:spPr>
          <a:xfrm>
            <a:off x="1379359" y="1262539"/>
            <a:ext cx="3203582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latin typeface="IBM Plex Sans SemiBold" panose="020B0503050203000203" pitchFamily="34" charset="0"/>
              </a:rPr>
              <a:t>Transform,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032721DA-61BA-9F47-8A5D-475606799D92}"/>
              </a:ext>
            </a:extLst>
          </p:cNvPr>
          <p:cNvSpPr txBox="1"/>
          <p:nvPr/>
        </p:nvSpPr>
        <p:spPr>
          <a:xfrm>
            <a:off x="4361785" y="1269545"/>
            <a:ext cx="2358066" cy="7694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1" dirty="0">
                <a:latin typeface="IBM Plex Sans SemiBold" panose="020B0503050203000203" pitchFamily="34" charset="0"/>
              </a:rPr>
              <a:t>validate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9E5F92A-6773-8C4A-9883-A887B7009008}"/>
              </a:ext>
            </a:extLst>
          </p:cNvPr>
          <p:cNvSpPr txBox="1"/>
          <p:nvPr/>
        </p:nvSpPr>
        <p:spPr>
          <a:xfrm>
            <a:off x="6595518" y="1262539"/>
            <a:ext cx="50602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IBM Plex Sans SemiBold" panose="020B0503050203000203" pitchFamily="34" charset="0"/>
              </a:rPr>
              <a:t>and enrich data</a:t>
            </a:r>
          </a:p>
        </p:txBody>
      </p:sp>
    </p:spTree>
    <p:extLst>
      <p:ext uri="{BB962C8B-B14F-4D97-AF65-F5344CB8AC3E}">
        <p14:creationId xmlns:p14="http://schemas.microsoft.com/office/powerpoint/2010/main" val="130157899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6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9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2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8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/>
      <p:bldP spid="7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B6E60A31-BA11-4B4D-865C-5A2200668D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5580246" y="1828800"/>
            <a:ext cx="5528795" cy="4834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No coding or scripting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628650" indent="-33813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Create complex mappings using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Transformer’s inbuilt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latin typeface="IBM Plex Sans Condensed" panose="020B0506050203000203" pitchFamily="34" charset="77"/>
            </a:endParaRPr>
          </a:p>
          <a:p>
            <a:pPr marL="1117600" lvl="1" indent="-174625">
              <a:tabLst>
                <a:tab pos="1327150" algn="l"/>
              </a:tabLst>
            </a:pPr>
            <a:r>
              <a:rPr lang="en-GB" sz="2800" dirty="0">
                <a:latin typeface="IBM Plex Sans Condensed" panose="020B0506050203000203" pitchFamily="34" charset="77"/>
              </a:rPr>
              <a:t>…simply by dragging and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dropping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Launch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projects fast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C3AE01B-DC77-6545-934C-E0871D0C04C9}"/>
              </a:ext>
            </a:extLst>
          </p:cNvPr>
          <p:cNvGrpSpPr/>
          <p:nvPr/>
        </p:nvGrpSpPr>
        <p:grpSpPr>
          <a:xfrm rot="2703598">
            <a:off x="1884463" y="683316"/>
            <a:ext cx="2063761" cy="2946747"/>
            <a:chOff x="3332262" y="-2988367"/>
            <a:chExt cx="6442020" cy="9198252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D026C7ED-A637-FE4C-BC3C-682613DCE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4256858" y="1592372"/>
              <a:ext cx="3678283" cy="367828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B8D2ED3D-A1B8-4E4D-83AC-374F09E2C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998" y="-237862"/>
              <a:ext cx="3678284" cy="3678283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BD7A02E7-8D62-8343-856E-5AAEC1DF7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256861" y="-237864"/>
              <a:ext cx="3678282" cy="3678280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6D2FEA7E-5438-8B46-AEDA-627A90A0C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6427" y="-2988367"/>
              <a:ext cx="3678284" cy="3678283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FC6C63F2-80CB-9D46-B3B7-CF2B0D63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32262" y="2512640"/>
              <a:ext cx="3678285" cy="3678283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EBDF9209-CBF9-BB4F-A99B-2163FAA59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5176427" y="2531602"/>
              <a:ext cx="3678284" cy="3678283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8FE4EEDF-FABD-934C-AF4A-E8C781F32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5176427" y="2512630"/>
              <a:ext cx="3678284" cy="36782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51238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1D0A9772-6363-F94A-8876-65FB00D21A7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2418691" y="1146047"/>
            <a:ext cx="7494938" cy="50866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0000"/>
              </a:lnSpc>
              <a:tabLst>
                <a:tab pos="6699250" algn="l"/>
              </a:tabLst>
            </a:pPr>
            <a:r>
              <a:rPr lang="en-GB" sz="3600" spc="-250" dirty="0">
                <a:latin typeface="IBM Plex Sans ExtraLight" panose="020B0303050203000203" pitchFamily="34" charset="0"/>
              </a:rPr>
              <a:t>The fact that Transformer</a:t>
            </a:r>
            <a:br>
              <a:rPr lang="en-GB" sz="3600" spc="-250" dirty="0">
                <a:latin typeface="IBM Plex Sans ExtraLight" panose="020B0303050203000203" pitchFamily="34" charset="0"/>
              </a:rPr>
            </a:br>
            <a:r>
              <a:rPr lang="en-GB" sz="3600" spc="-250" dirty="0">
                <a:latin typeface="IBM Plex Sans ExtraLight" panose="020B0303050203000203" pitchFamily="34" charset="0"/>
              </a:rPr>
              <a:t>  </a:t>
            </a:r>
            <a: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  <a:t>does not require any coding stage</a:t>
            </a:r>
            <a:b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</a:br>
            <a: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  <a:t>    </a:t>
            </a:r>
            <a:r>
              <a:rPr lang="en-GB" sz="3600" spc="-250" dirty="0">
                <a:latin typeface="IBM Plex Sans ExtraLight" panose="020B0303050203000203" pitchFamily="34" charset="0"/>
              </a:rPr>
              <a:t>eliminates the need for any risky hand-</a:t>
            </a:r>
            <a:br>
              <a:rPr lang="en-GB" sz="3600" spc="-250" dirty="0">
                <a:latin typeface="IBM Plex Sans ExtraLight" panose="020B0303050203000203" pitchFamily="34" charset="0"/>
              </a:rPr>
            </a:br>
            <a:r>
              <a:rPr lang="en-GB" sz="3600" spc="-250" dirty="0">
                <a:latin typeface="IBM Plex Sans ExtraLight" panose="020B0303050203000203" pitchFamily="34" charset="0"/>
              </a:rPr>
              <a:t>      over between analyst and developer</a:t>
            </a:r>
            <a:br>
              <a:rPr lang="en-GB" sz="3600" spc="-250" dirty="0">
                <a:latin typeface="IBM Plex Sans ExtraLight" panose="020B0303050203000203" pitchFamily="34" charset="0"/>
              </a:rPr>
            </a:br>
            <a:r>
              <a:rPr lang="en-GB" sz="3600" spc="-250" dirty="0">
                <a:latin typeface="IBM Plex Sans ExtraLight" panose="020B0303050203000203" pitchFamily="34" charset="0"/>
              </a:rPr>
              <a:t>        teams, </a:t>
            </a:r>
            <a: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  <a:t>decreases time to market</a:t>
            </a:r>
            <a:r>
              <a:rPr lang="en-GB" sz="3600" spc="-250" dirty="0">
                <a:latin typeface="IBM Plex Sans ExtraLight" panose="020B0303050203000203" pitchFamily="34" charset="0"/>
              </a:rPr>
              <a:t>,</a:t>
            </a:r>
            <a:br>
              <a:rPr lang="en-GB" sz="3600" spc="-250" dirty="0">
                <a:latin typeface="IBM Plex Sans ExtraLight" panose="020B0303050203000203" pitchFamily="34" charset="0"/>
              </a:rPr>
            </a:br>
            <a:r>
              <a:rPr lang="en-GB" sz="3600" spc="-250" dirty="0">
                <a:latin typeface="IBM Plex Sans ExtraLight" panose="020B0303050203000203" pitchFamily="34" charset="0"/>
              </a:rPr>
              <a:t>           </a:t>
            </a:r>
            <a: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  <a:t>increases productivity </a:t>
            </a:r>
            <a:r>
              <a:rPr lang="en-GB" sz="3600" spc="-250" dirty="0">
                <a:latin typeface="IBM Plex Sans ExtraLight" panose="020B0303050203000203" pitchFamily="34" charset="0"/>
              </a:rPr>
              <a:t>and</a:t>
            </a:r>
            <a:br>
              <a:rPr lang="en-GB" sz="3600" spc="-250" dirty="0">
                <a:latin typeface="IBM Plex Sans ExtraLight" panose="020B0303050203000203" pitchFamily="34" charset="0"/>
              </a:rPr>
            </a:br>
            <a:r>
              <a:rPr lang="en-GB" sz="3600" spc="-250" dirty="0">
                <a:latin typeface="IBM Plex Sans ExtraLight" panose="020B0303050203000203" pitchFamily="34" charset="0"/>
              </a:rPr>
              <a:t>             </a:t>
            </a:r>
            <a:r>
              <a:rPr lang="en-GB" sz="3600" spc="-250" dirty="0">
                <a:solidFill>
                  <a:srgbClr val="3B92C6"/>
                </a:solidFill>
                <a:latin typeface="IBM Plex Sans" panose="020B0503050203000203" pitchFamily="34" charset="0"/>
              </a:rPr>
              <a:t>improves quality</a:t>
            </a:r>
            <a:r>
              <a:rPr lang="en-GB" sz="3600" spc="-250" dirty="0">
                <a:latin typeface="IBM Plex Sans ExtraLight" panose="020B0303050203000203" pitchFamily="34" charset="0"/>
              </a:rPr>
              <a:t>.</a:t>
            </a:r>
            <a:endParaRPr lang="en-GB" sz="3600" spc="-250" dirty="0">
              <a:solidFill>
                <a:srgbClr val="3B92C6"/>
              </a:solidFill>
              <a:latin typeface="IBM Plex Sans" panose="020B0503050203000203" pitchFamily="34" charset="0"/>
            </a:endParaRPr>
          </a:p>
          <a:p>
            <a:pPr algn="r">
              <a:lnSpc>
                <a:spcPct val="110000"/>
              </a:lnSpc>
              <a:tabLst>
                <a:tab pos="2925763" algn="l"/>
              </a:tabLst>
            </a:pPr>
            <a:endParaRPr lang="en-GB" b="1" spc="-250" dirty="0">
              <a:latin typeface="IBM Plex Sans SemiBold" panose="020B0503050203000203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n-GB" sz="3600" b="1" spc="-250" dirty="0">
                <a:latin typeface="IBM Plex Sans SemiBold" panose="020B0503050203000203" pitchFamily="34" charset="0"/>
              </a:rPr>
              <a:t>CTO for </a:t>
            </a:r>
            <a:r>
              <a:rPr lang="en-GB" sz="3600" b="1" spc="-250">
                <a:latin typeface="IBM Plex Sans SemiBold" panose="020B0503050203000203" pitchFamily="34" charset="0"/>
              </a:rPr>
              <a:t>an APAC </a:t>
            </a:r>
            <a:r>
              <a:rPr lang="en-GB" sz="3600" b="1" spc="-250" dirty="0">
                <a:latin typeface="IBM Plex Sans SemiBold" panose="020B0503050203000203" pitchFamily="34" charset="0"/>
              </a:rPr>
              <a:t>Tier 1 Bank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0FDD13B-7BFF-0241-87A0-C2AD74DB2F4F}"/>
              </a:ext>
            </a:extLst>
          </p:cNvPr>
          <p:cNvGrpSpPr/>
          <p:nvPr/>
        </p:nvGrpSpPr>
        <p:grpSpPr>
          <a:xfrm>
            <a:off x="9834590" y="4086960"/>
            <a:ext cx="1569818" cy="1224713"/>
            <a:chOff x="9601053" y="4214697"/>
            <a:chExt cx="2150437" cy="16776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DE66EB2-54C4-FE4D-BC82-FA653E243332}"/>
                </a:ext>
              </a:extLst>
            </p:cNvPr>
            <p:cNvGrpSpPr/>
            <p:nvPr/>
          </p:nvGrpSpPr>
          <p:grpSpPr>
            <a:xfrm rot="3600000">
              <a:off x="9484564" y="4363673"/>
              <a:ext cx="1645200" cy="1412222"/>
              <a:chOff x="3181403" y="1888721"/>
              <a:chExt cx="3680988" cy="316159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1F81A30-3E3C-164B-B57E-03042B1038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D320E0F7-D513-BE40-B8C5-382F29995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47E800BD-029B-5145-9470-48BB24300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52F04D3-7963-9E40-983E-C45691F131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9267FDE7-DCBC-8644-BB85-BDF7B99F8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D78F7638-48E9-4349-801B-3818F4920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B1DA5831-9C77-F647-9406-9A6A3598C0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9FFA85-7F30-5546-8CDD-0954CA22FF3D}"/>
                </a:ext>
              </a:extLst>
            </p:cNvPr>
            <p:cNvGrpSpPr/>
            <p:nvPr/>
          </p:nvGrpSpPr>
          <p:grpSpPr>
            <a:xfrm rot="3600000">
              <a:off x="10223262" y="4330688"/>
              <a:ext cx="1644220" cy="1412237"/>
              <a:chOff x="3181411" y="1888693"/>
              <a:chExt cx="3680980" cy="3161627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29F9551-D47D-3A45-9CB3-9C929A15F2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F3A67902-540F-1743-8472-642FE2199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7FBD12E-4B3A-DB4B-8D63-D48D2189CA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505DA5-2373-A348-A9BA-DAB662D382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28B4429-9722-9C40-A761-C38E0DFFD1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2B75A07-FB1A-6240-B18F-F8238DF2E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136C758A-FD23-9040-AA39-AF51CE4297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11" y="1888693"/>
                <a:ext cx="1532790" cy="1532785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C791FCC-A778-1643-A314-24CA59EFC939}"/>
              </a:ext>
            </a:extLst>
          </p:cNvPr>
          <p:cNvGrpSpPr/>
          <p:nvPr/>
        </p:nvGrpSpPr>
        <p:grpSpPr>
          <a:xfrm>
            <a:off x="499229" y="625293"/>
            <a:ext cx="1670869" cy="1302693"/>
            <a:chOff x="2430144" y="606297"/>
            <a:chExt cx="2150740" cy="1676825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F15B7B-AFB8-5148-863E-1C6FA03CE1EE}"/>
                </a:ext>
              </a:extLst>
            </p:cNvPr>
            <p:cNvGrpSpPr/>
            <p:nvPr/>
          </p:nvGrpSpPr>
          <p:grpSpPr>
            <a:xfrm rot="4215713" flipH="1" flipV="1">
              <a:off x="3052662" y="722297"/>
              <a:ext cx="1644222" cy="1412222"/>
              <a:chOff x="3181403" y="1888721"/>
              <a:chExt cx="3680988" cy="3161599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8753D354-2F78-0D4F-964C-BCA95A02A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A7DD0554-C57D-5844-88AE-20DDCB72CF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F7E1BD0B-AB7F-0B48-A8A0-D6B110A66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DD36E062-DFE7-B844-A6BC-5F2A0BE3CB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967C90B1-BB9A-C344-B5FA-387725373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7CD221AC-6214-5C44-B4E6-883F8856AC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58F1DD62-B2A7-1F4D-A4A8-B03AA71E77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46765EE-63F3-E64A-A71D-D60CF43BEEFF}"/>
                </a:ext>
              </a:extLst>
            </p:cNvPr>
            <p:cNvGrpSpPr/>
            <p:nvPr/>
          </p:nvGrpSpPr>
          <p:grpSpPr>
            <a:xfrm rot="4200000" flipH="1" flipV="1">
              <a:off x="2314144" y="754900"/>
              <a:ext cx="1644222" cy="1412222"/>
              <a:chOff x="3181403" y="1888721"/>
              <a:chExt cx="3680988" cy="3161599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1A80BAC9-657E-274F-8EA5-0865332636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 flipV="1">
                <a:off x="4257054" y="2974471"/>
                <a:ext cx="1532784" cy="153278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E05FA5B-709B-924C-AF4E-829E3FA8C2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10227">
                <a:off x="4247503" y="2976655"/>
                <a:ext cx="1532784" cy="1532783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65010E36-27B9-794D-BBAD-AAED84A18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5329608" y="2971008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36FE52D-9212-F545-B665-41D03A6122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4251580" y="2977842"/>
                <a:ext cx="1533600" cy="1533600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0ACB135E-A2A8-E344-94A6-5D32EDFA76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3500000">
                <a:off x="4252438" y="2980116"/>
                <a:ext cx="1532783" cy="1532781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60B374DD-0409-3745-919E-4E5823567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18900000">
                <a:off x="4784866" y="3517537"/>
                <a:ext cx="1532783" cy="1532783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483F9CB-0A5F-A747-A5B3-F2728173D0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8100000">
                <a:off x="3181403" y="1888721"/>
                <a:ext cx="1532783" cy="153278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0127924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8A89172A-C83F-724E-98CC-8A2CD08752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Ready built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libraries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5144016" y="996462"/>
            <a:ext cx="6226906" cy="56664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Comprehensive message and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mapping libraries provided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endParaRPr lang="en-GB" sz="1400" dirty="0">
              <a:latin typeface="IBM Plex Sans Condensed" panose="020B0506050203000203" pitchFamily="34" charset="77"/>
            </a:endParaRPr>
          </a:p>
          <a:p>
            <a:br>
              <a:rPr lang="en-GB" sz="900" dirty="0">
                <a:latin typeface="IBM Plex Sans Condensed" panose="020B0506050203000203" pitchFamily="34" charset="77"/>
              </a:rPr>
            </a:br>
            <a:r>
              <a:rPr lang="en-GB" sz="900" dirty="0">
                <a:latin typeface="IBM Plex Sans Condensed" panose="020B0506050203000203" pitchFamily="34" charset="77"/>
              </a:rPr>
              <a:t>       </a:t>
            </a:r>
            <a:r>
              <a:rPr lang="en-GB" dirty="0">
                <a:latin typeface="IBM Plex Sans Condensed" panose="020B0506050203000203" pitchFamily="34" charset="77"/>
              </a:rPr>
              <a:t>and…</a:t>
            </a:r>
            <a:br>
              <a:rPr lang="en-GB" dirty="0">
                <a:latin typeface="IBM Plex Sans Condensed" panose="020B0506050203000203" pitchFamily="34" charset="77"/>
              </a:rPr>
            </a:br>
            <a:br>
              <a:rPr lang="en-GB" sz="1400" dirty="0">
                <a:latin typeface="IBM Plex Sans Condensed" panose="020B0506050203000203" pitchFamily="34" charset="77"/>
              </a:rPr>
            </a:br>
            <a:endParaRPr lang="en-GB" sz="1400" dirty="0">
              <a:latin typeface="IBM Plex Sans Condensed" panose="020B0506050203000203" pitchFamily="34" charset="77"/>
            </a:endParaRPr>
          </a:p>
          <a:p>
            <a:pPr marL="849313" indent="-33813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JSON and XML schema definitions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can be easily imported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endParaRPr lang="en-GB" sz="2800" dirty="0">
              <a:latin typeface="IBM Plex Sans Condensed" panose="020B0506050203000203" pitchFamily="34" charset="77"/>
            </a:endParaRPr>
          </a:p>
          <a:p>
            <a:pPr marL="1339850" indent="-36195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Proprietary definitions can be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modelled using the provided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  templates and authoring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    capabilities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BC1143C-5DB9-D945-8B78-360231F7B12A}"/>
              </a:ext>
            </a:extLst>
          </p:cNvPr>
          <p:cNvGrpSpPr/>
          <p:nvPr/>
        </p:nvGrpSpPr>
        <p:grpSpPr>
          <a:xfrm>
            <a:off x="913731" y="1210103"/>
            <a:ext cx="3353470" cy="3070481"/>
            <a:chOff x="2680312" y="907211"/>
            <a:chExt cx="2447142" cy="224063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52FCE1E-AEF8-2945-B101-C72ECAE9D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444511" y="1466475"/>
              <a:ext cx="1118524" cy="111852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3E0764C-7AF3-3A4A-9354-1DB63BB1E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440925" y="2029323"/>
              <a:ext cx="1118524" cy="11185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FEB8358-46DE-894C-AF38-DA9AFEB48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29277" y="1749692"/>
              <a:ext cx="1118524" cy="11185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CCD148B3-6C9C-714D-ACA1-5D0281942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008930" y="2029322"/>
              <a:ext cx="1118524" cy="111852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4F51CAD-E156-9845-9BD3-A0BE2DACD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642201" y="907211"/>
              <a:ext cx="1118524" cy="11185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C91178-940E-5641-983F-E523DFDAE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86409" flipH="1">
              <a:off x="2680311" y="1076577"/>
              <a:ext cx="1118525" cy="111852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3E3C08F-E676-CD4F-B2A4-90CDC5207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0227">
              <a:off x="3079352" y="1073208"/>
              <a:ext cx="1118525" cy="111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66536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D2075581-61B4-E242-A90F-720857D8276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sp>
        <p:nvSpPr>
          <p:cNvPr id="15" name="Title 3">
            <a:extLst>
              <a:ext uri="{FF2B5EF4-FFF2-40B4-BE49-F238E27FC236}">
                <a16:creationId xmlns:a16="http://schemas.microsoft.com/office/drawing/2014/main" id="{B012AEA1-8E1A-C443-B12A-5E989435E777}"/>
              </a:ext>
            </a:extLst>
          </p:cNvPr>
          <p:cNvSpPr txBox="1">
            <a:spLocks/>
          </p:cNvSpPr>
          <p:nvPr/>
        </p:nvSpPr>
        <p:spPr>
          <a:xfrm>
            <a:off x="9889805" y="3279449"/>
            <a:ext cx="213594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ISO7775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42DB6B1F-184B-644D-9ABA-0E5DAD65DE50}"/>
              </a:ext>
            </a:extLst>
          </p:cNvPr>
          <p:cNvSpPr txBox="1">
            <a:spLocks/>
          </p:cNvSpPr>
          <p:nvPr/>
        </p:nvSpPr>
        <p:spPr>
          <a:xfrm>
            <a:off x="10126727" y="4055257"/>
            <a:ext cx="213594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24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EDIFACT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FC59FF4C-9CDE-F545-8999-D699A8B8AAED}"/>
              </a:ext>
            </a:extLst>
          </p:cNvPr>
          <p:cNvSpPr txBox="1">
            <a:spLocks/>
          </p:cNvSpPr>
          <p:nvPr/>
        </p:nvSpPr>
        <p:spPr>
          <a:xfrm rot="16200000">
            <a:off x="8987525" y="3887337"/>
            <a:ext cx="186589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32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NACHA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83F92F05-03C9-A44B-9DB4-30B5E89524D1}"/>
              </a:ext>
            </a:extLst>
          </p:cNvPr>
          <p:cNvSpPr txBox="1">
            <a:spLocks/>
          </p:cNvSpPr>
          <p:nvPr/>
        </p:nvSpPr>
        <p:spPr>
          <a:xfrm>
            <a:off x="8086807" y="2653129"/>
            <a:ext cx="3372831" cy="72314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44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ISO20022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4E5D9442-3BDF-4244-85B5-017ECCB7D622}"/>
              </a:ext>
            </a:extLst>
          </p:cNvPr>
          <p:cNvSpPr txBox="1">
            <a:spLocks/>
          </p:cNvSpPr>
          <p:nvPr/>
        </p:nvSpPr>
        <p:spPr>
          <a:xfrm>
            <a:off x="9603255" y="1645245"/>
            <a:ext cx="213594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5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ISO15022</a:t>
            </a: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9A47E737-A3E3-B642-A7FA-833C25C0C03B}"/>
              </a:ext>
            </a:extLst>
          </p:cNvPr>
          <p:cNvSpPr txBox="1">
            <a:spLocks/>
          </p:cNvSpPr>
          <p:nvPr/>
        </p:nvSpPr>
        <p:spPr>
          <a:xfrm rot="16200000">
            <a:off x="5670957" y="2375623"/>
            <a:ext cx="1921852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8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ISO8583</a:t>
            </a: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978036D-8F3E-0E42-AC58-D7888A0EB8C6}"/>
              </a:ext>
            </a:extLst>
          </p:cNvPr>
          <p:cNvSpPr txBox="1">
            <a:spLocks/>
          </p:cNvSpPr>
          <p:nvPr/>
        </p:nvSpPr>
        <p:spPr>
          <a:xfrm>
            <a:off x="8168592" y="2006706"/>
            <a:ext cx="1319684" cy="565360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32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XML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D0AA70C9-DB7E-6241-8ED5-E5C5108294A6}"/>
              </a:ext>
            </a:extLst>
          </p:cNvPr>
          <p:cNvSpPr txBox="1">
            <a:spLocks/>
          </p:cNvSpPr>
          <p:nvPr/>
        </p:nvSpPr>
        <p:spPr>
          <a:xfrm>
            <a:off x="5622171" y="1035041"/>
            <a:ext cx="2176648" cy="941159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48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JSON</a:t>
            </a:r>
          </a:p>
        </p:txBody>
      </p:sp>
      <p:sp>
        <p:nvSpPr>
          <p:cNvPr id="31" name="Title 3">
            <a:extLst>
              <a:ext uri="{FF2B5EF4-FFF2-40B4-BE49-F238E27FC236}">
                <a16:creationId xmlns:a16="http://schemas.microsoft.com/office/drawing/2014/main" id="{33CEA451-5C50-5444-A107-82B48F186AEB}"/>
              </a:ext>
            </a:extLst>
          </p:cNvPr>
          <p:cNvSpPr txBox="1">
            <a:spLocks/>
          </p:cNvSpPr>
          <p:nvPr/>
        </p:nvSpPr>
        <p:spPr>
          <a:xfrm rot="16200000">
            <a:off x="10678510" y="2259182"/>
            <a:ext cx="774663" cy="389158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18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CSV</a:t>
            </a:r>
          </a:p>
        </p:txBody>
      </p:sp>
      <p:sp>
        <p:nvSpPr>
          <p:cNvPr id="32" name="Title 3">
            <a:extLst>
              <a:ext uri="{FF2B5EF4-FFF2-40B4-BE49-F238E27FC236}">
                <a16:creationId xmlns:a16="http://schemas.microsoft.com/office/drawing/2014/main" id="{740B2292-E1F7-564B-9011-876941F1B1FF}"/>
              </a:ext>
            </a:extLst>
          </p:cNvPr>
          <p:cNvSpPr txBox="1">
            <a:spLocks/>
          </p:cNvSpPr>
          <p:nvPr/>
        </p:nvSpPr>
        <p:spPr>
          <a:xfrm>
            <a:off x="7881616" y="3321751"/>
            <a:ext cx="213594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000" dirty="0" err="1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FpML</a:t>
            </a:r>
            <a:endParaRPr lang="en-GB" sz="2000" dirty="0">
              <a:ln w="1270">
                <a:noFill/>
              </a:ln>
              <a:solidFill>
                <a:srgbClr val="FFFFFF"/>
              </a:solidFill>
              <a:effectLst>
                <a:glow rad="127000">
                  <a:schemeClr val="accent4">
                    <a:satMod val="175000"/>
                    <a:alpha val="5000"/>
                  </a:schemeClr>
                </a:glow>
              </a:effectLst>
              <a:latin typeface="IBM Plex Sans Light" panose="020B0403050203000203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3">
            <a:extLst>
              <a:ext uri="{FF2B5EF4-FFF2-40B4-BE49-F238E27FC236}">
                <a16:creationId xmlns:a16="http://schemas.microsoft.com/office/drawing/2014/main" id="{59C38620-DD82-7A44-BB81-437382EE8039}"/>
              </a:ext>
            </a:extLst>
          </p:cNvPr>
          <p:cNvSpPr txBox="1">
            <a:spLocks/>
          </p:cNvSpPr>
          <p:nvPr/>
        </p:nvSpPr>
        <p:spPr>
          <a:xfrm>
            <a:off x="6442154" y="3376273"/>
            <a:ext cx="1123709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ACH</a:t>
            </a:r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5BC9E697-EE87-0A4C-A851-BE021D04248B}"/>
              </a:ext>
            </a:extLst>
          </p:cNvPr>
          <p:cNvSpPr txBox="1">
            <a:spLocks/>
          </p:cNvSpPr>
          <p:nvPr/>
        </p:nvSpPr>
        <p:spPr>
          <a:xfrm rot="16200000">
            <a:off x="8481757" y="1658241"/>
            <a:ext cx="1986179" cy="517572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Fixed Width</a:t>
            </a:r>
          </a:p>
        </p:txBody>
      </p:sp>
      <p:sp>
        <p:nvSpPr>
          <p:cNvPr id="35" name="Title 3">
            <a:extLst>
              <a:ext uri="{FF2B5EF4-FFF2-40B4-BE49-F238E27FC236}">
                <a16:creationId xmlns:a16="http://schemas.microsoft.com/office/drawing/2014/main" id="{2367CEFE-CE61-6443-9ED6-0129DFEC52F5}"/>
              </a:ext>
            </a:extLst>
          </p:cNvPr>
          <p:cNvSpPr txBox="1">
            <a:spLocks/>
          </p:cNvSpPr>
          <p:nvPr/>
        </p:nvSpPr>
        <p:spPr>
          <a:xfrm>
            <a:off x="7228685" y="383427"/>
            <a:ext cx="1716613" cy="722026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4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SEPA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61891A31-76B2-CF40-92ED-8D6F3AAF918C}"/>
              </a:ext>
            </a:extLst>
          </p:cNvPr>
          <p:cNvSpPr txBox="1">
            <a:spLocks/>
          </p:cNvSpPr>
          <p:nvPr/>
        </p:nvSpPr>
        <p:spPr>
          <a:xfrm>
            <a:off x="8458355" y="4356009"/>
            <a:ext cx="1267598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EFT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B2C72C6E-C4F2-C048-838D-F29BDC692D2F}"/>
              </a:ext>
            </a:extLst>
          </p:cNvPr>
          <p:cNvSpPr txBox="1">
            <a:spLocks/>
          </p:cNvSpPr>
          <p:nvPr/>
        </p:nvSpPr>
        <p:spPr>
          <a:xfrm rot="16200000">
            <a:off x="10369293" y="4934251"/>
            <a:ext cx="1309724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26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BACS</a:t>
            </a:r>
          </a:p>
        </p:txBody>
      </p:sp>
      <p:sp>
        <p:nvSpPr>
          <p:cNvPr id="38" name="Title 3">
            <a:extLst>
              <a:ext uri="{FF2B5EF4-FFF2-40B4-BE49-F238E27FC236}">
                <a16:creationId xmlns:a16="http://schemas.microsoft.com/office/drawing/2014/main" id="{57E5F352-E7C4-4D46-81CB-0DBE7FD7A02E}"/>
              </a:ext>
            </a:extLst>
          </p:cNvPr>
          <p:cNvSpPr txBox="1">
            <a:spLocks/>
          </p:cNvSpPr>
          <p:nvPr/>
        </p:nvSpPr>
        <p:spPr>
          <a:xfrm>
            <a:off x="8079118" y="1093625"/>
            <a:ext cx="1600847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16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MS Excel</a:t>
            </a:r>
          </a:p>
        </p:txBody>
      </p:sp>
      <p:sp>
        <p:nvSpPr>
          <p:cNvPr id="39" name="Title 3">
            <a:extLst>
              <a:ext uri="{FF2B5EF4-FFF2-40B4-BE49-F238E27FC236}">
                <a16:creationId xmlns:a16="http://schemas.microsoft.com/office/drawing/2014/main" id="{72FC91B8-9370-7447-AAB0-16C59152C980}"/>
              </a:ext>
            </a:extLst>
          </p:cNvPr>
          <p:cNvSpPr txBox="1">
            <a:spLocks/>
          </p:cNvSpPr>
          <p:nvPr/>
        </p:nvSpPr>
        <p:spPr>
          <a:xfrm>
            <a:off x="8043734" y="3808670"/>
            <a:ext cx="2135945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COBOL</a:t>
            </a:r>
          </a:p>
        </p:txBody>
      </p:sp>
      <p:sp>
        <p:nvSpPr>
          <p:cNvPr id="40" name="Title 3">
            <a:extLst>
              <a:ext uri="{FF2B5EF4-FFF2-40B4-BE49-F238E27FC236}">
                <a16:creationId xmlns:a16="http://schemas.microsoft.com/office/drawing/2014/main" id="{1A65CD3B-6F76-344B-AF86-BEB69231DBF4}"/>
              </a:ext>
            </a:extLst>
          </p:cNvPr>
          <p:cNvSpPr txBox="1">
            <a:spLocks/>
          </p:cNvSpPr>
          <p:nvPr/>
        </p:nvSpPr>
        <p:spPr>
          <a:xfrm rot="16200000">
            <a:off x="5942446" y="2611673"/>
            <a:ext cx="3756691" cy="472860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70000"/>
              </a:lnSpc>
            </a:pPr>
            <a:r>
              <a:rPr lang="en-GB" sz="32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Faster Payments</a:t>
            </a: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257696E2-ABF9-F14A-A175-6F8C89B67E38}"/>
              </a:ext>
            </a:extLst>
          </p:cNvPr>
          <p:cNvSpPr txBox="1">
            <a:spLocks/>
          </p:cNvSpPr>
          <p:nvPr/>
        </p:nvSpPr>
        <p:spPr>
          <a:xfrm>
            <a:off x="8890910" y="383427"/>
            <a:ext cx="1123709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20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FIX</a:t>
            </a:r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CC28BA90-8AA7-6347-A71F-55F11C94236B}"/>
              </a:ext>
            </a:extLst>
          </p:cNvPr>
          <p:cNvSpPr txBox="1">
            <a:spLocks/>
          </p:cNvSpPr>
          <p:nvPr/>
        </p:nvSpPr>
        <p:spPr>
          <a:xfrm>
            <a:off x="5938342" y="3918634"/>
            <a:ext cx="1661524" cy="720587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en-GB" sz="32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SWIFT</a:t>
            </a: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CD5B7D5-B857-E44B-9800-C11EE22B8C7C}"/>
              </a:ext>
            </a:extLst>
          </p:cNvPr>
          <p:cNvSpPr txBox="1">
            <a:spLocks/>
          </p:cNvSpPr>
          <p:nvPr/>
        </p:nvSpPr>
        <p:spPr>
          <a:xfrm>
            <a:off x="6691238" y="4701608"/>
            <a:ext cx="2226133" cy="72314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44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CBPR+</a:t>
            </a:r>
          </a:p>
        </p:txBody>
      </p:sp>
      <p:sp>
        <p:nvSpPr>
          <p:cNvPr id="44" name="Title 3">
            <a:extLst>
              <a:ext uri="{FF2B5EF4-FFF2-40B4-BE49-F238E27FC236}">
                <a16:creationId xmlns:a16="http://schemas.microsoft.com/office/drawing/2014/main" id="{4D855516-DB91-9549-BF92-4C4C5CB61DC3}"/>
              </a:ext>
            </a:extLst>
          </p:cNvPr>
          <p:cNvSpPr txBox="1">
            <a:spLocks/>
          </p:cNvSpPr>
          <p:nvPr/>
        </p:nvSpPr>
        <p:spPr>
          <a:xfrm>
            <a:off x="9904804" y="733217"/>
            <a:ext cx="2226133" cy="72314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44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HVPS</a:t>
            </a:r>
          </a:p>
        </p:txBody>
      </p:sp>
      <p:sp>
        <p:nvSpPr>
          <p:cNvPr id="45" name="Title 3">
            <a:extLst>
              <a:ext uri="{FF2B5EF4-FFF2-40B4-BE49-F238E27FC236}">
                <a16:creationId xmlns:a16="http://schemas.microsoft.com/office/drawing/2014/main" id="{DF177763-716B-3349-9264-E7D0E85E019D}"/>
              </a:ext>
            </a:extLst>
          </p:cNvPr>
          <p:cNvSpPr txBox="1">
            <a:spLocks/>
          </p:cNvSpPr>
          <p:nvPr/>
        </p:nvSpPr>
        <p:spPr>
          <a:xfrm rot="-5400000">
            <a:off x="8717573" y="5148038"/>
            <a:ext cx="907647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24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X12</a:t>
            </a:r>
          </a:p>
        </p:txBody>
      </p:sp>
      <p:sp>
        <p:nvSpPr>
          <p:cNvPr id="46" name="Title 3">
            <a:extLst>
              <a:ext uri="{FF2B5EF4-FFF2-40B4-BE49-F238E27FC236}">
                <a16:creationId xmlns:a16="http://schemas.microsoft.com/office/drawing/2014/main" id="{D59C5077-F08E-CC4D-908B-F2CC48547A4C}"/>
              </a:ext>
            </a:extLst>
          </p:cNvPr>
          <p:cNvSpPr txBox="1">
            <a:spLocks/>
          </p:cNvSpPr>
          <p:nvPr/>
        </p:nvSpPr>
        <p:spPr>
          <a:xfrm>
            <a:off x="9524817" y="5168791"/>
            <a:ext cx="1309724" cy="536674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32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LYNX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78A5DA-EE55-FC49-AD08-FE504B45660F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Ready built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libraries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CB71816-AD92-034D-9D21-46959BCB73C1}"/>
              </a:ext>
            </a:extLst>
          </p:cNvPr>
          <p:cNvGrpSpPr/>
          <p:nvPr/>
        </p:nvGrpSpPr>
        <p:grpSpPr>
          <a:xfrm>
            <a:off x="913731" y="1210103"/>
            <a:ext cx="3353470" cy="3070481"/>
            <a:chOff x="2680312" y="907211"/>
            <a:chExt cx="2447142" cy="2240635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3F199E7E-EC83-C04D-B53B-118C6274F6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444511" y="1466475"/>
              <a:ext cx="1118524" cy="111852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ACA4BC1-B259-A843-B133-C5542EA35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440925" y="2029323"/>
              <a:ext cx="1118524" cy="1118523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9C2B94-96F7-1540-A436-1624FE4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729277" y="1749692"/>
              <a:ext cx="1118524" cy="1118524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0352E34C-E952-1A4E-8207-5DDA07C13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4008930" y="2029322"/>
              <a:ext cx="1118524" cy="1118524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4EA7991D-BD0D-9E4D-9F72-D5FBDA204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3642201" y="907211"/>
              <a:ext cx="1118524" cy="111852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5AC1274-3A1F-9544-BA86-E782B7608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86409" flipH="1">
              <a:off x="2680311" y="1076577"/>
              <a:ext cx="1118525" cy="1118523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1EBA387-8C65-B84D-B591-4DD854D21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0227">
              <a:off x="3079352" y="1073208"/>
              <a:ext cx="1118525" cy="1118524"/>
            </a:xfrm>
            <a:prstGeom prst="rect">
              <a:avLst/>
            </a:prstGeom>
          </p:spPr>
        </p:pic>
      </p:grpSp>
      <p:sp>
        <p:nvSpPr>
          <p:cNvPr id="56" name="Title 3">
            <a:extLst>
              <a:ext uri="{FF2B5EF4-FFF2-40B4-BE49-F238E27FC236}">
                <a16:creationId xmlns:a16="http://schemas.microsoft.com/office/drawing/2014/main" id="{1894AD45-45EA-BB49-AECD-1BADED738248}"/>
              </a:ext>
            </a:extLst>
          </p:cNvPr>
          <p:cNvSpPr txBox="1">
            <a:spLocks/>
          </p:cNvSpPr>
          <p:nvPr/>
        </p:nvSpPr>
        <p:spPr>
          <a:xfrm>
            <a:off x="8568560" y="5887712"/>
            <a:ext cx="1742348" cy="502985"/>
          </a:xfrm>
          <a:prstGeom prst="rect">
            <a:avLst/>
          </a:prstGeom>
          <a:ln w="41275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5000"/>
              </a:lnSpc>
            </a:pPr>
            <a:r>
              <a:rPr lang="en-GB" sz="2600" dirty="0">
                <a:ln w="1270">
                  <a:noFill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5000"/>
                    </a:schemeClr>
                  </a:glow>
                </a:effectLst>
                <a:latin typeface="IBM Plex Sans Light" panose="020B0403050203000203" pitchFamily="34" charset="0"/>
                <a:cs typeface="Arial" panose="020B0604020202020204" pitchFamily="34" charset="0"/>
              </a:rPr>
              <a:t>TARGET</a:t>
            </a:r>
          </a:p>
        </p:txBody>
      </p:sp>
    </p:spTree>
    <p:extLst>
      <p:ext uri="{BB962C8B-B14F-4D97-AF65-F5344CB8AC3E}">
        <p14:creationId xmlns:p14="http://schemas.microsoft.com/office/powerpoint/2010/main" val="645007803"/>
      </p:ext>
    </p:extLst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4BDC9D74-BB58-D247-9D2B-747D10935E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0394212-C110-A543-8599-D8DA3317AF2D}"/>
              </a:ext>
            </a:extLst>
          </p:cNvPr>
          <p:cNvGrpSpPr/>
          <p:nvPr/>
        </p:nvGrpSpPr>
        <p:grpSpPr>
          <a:xfrm>
            <a:off x="1070085" y="1656028"/>
            <a:ext cx="3107337" cy="2299488"/>
            <a:chOff x="1433128" y="-843416"/>
            <a:chExt cx="3028122" cy="22408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9591AAF-0DA3-4541-84FE-EF192B081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1433128" y="-843416"/>
              <a:ext cx="1118524" cy="11185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DD3E63A-697F-F746-AA27-7D160ECD9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08893" y="-561874"/>
              <a:ext cx="1118525" cy="111852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EC8062-4456-1E4C-9E2C-9A26EA112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88362" y="278929"/>
              <a:ext cx="1118524" cy="111852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068993-0F57-5446-9E8F-A59C80172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8236" y="278928"/>
              <a:ext cx="1118525" cy="111852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BFE5F3E-EF56-5747-88E5-0B359C9A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8483">
              <a:off x="2946869" y="-115217"/>
              <a:ext cx="1118524" cy="111852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341EB08-478E-974B-8318-5862A89ED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551811" y="-515160"/>
              <a:ext cx="1118524" cy="111852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04AA97-4C24-5D4F-AAE5-9E5949B89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1202">
              <a:off x="3342726" y="-515165"/>
              <a:ext cx="1118524" cy="1118525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821078" y="3811765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Test as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you build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5580246" y="1944935"/>
            <a:ext cx="5528795" cy="47179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14325" indent="-303213">
              <a:buFont typeface="Arial" panose="020B0604020202020204" pitchFamily="34" charset="0"/>
              <a:buChar char="•"/>
              <a:tabLst>
                <a:tab pos="349250" algn="l"/>
                <a:tab pos="838200" algn="l"/>
              </a:tabLst>
            </a:pPr>
            <a:r>
              <a:rPr lang="en-GB" sz="2800" dirty="0">
                <a:latin typeface="IBM Plex Sans Condensed" panose="020B0506050203000203" pitchFamily="34" charset="77"/>
              </a:rPr>
              <a:t>Quickly and easily test each new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message or mapping as you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  create it</a:t>
            </a:r>
          </a:p>
          <a:p>
            <a:pPr marL="314325" indent="-303213">
              <a:buFont typeface="Arial" panose="020B0604020202020204" pitchFamily="34" charset="0"/>
              <a:buChar char="•"/>
              <a:tabLst>
                <a:tab pos="349250" algn="l"/>
                <a:tab pos="838200" algn="l"/>
              </a:tabLst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849313" indent="-303213">
              <a:buFont typeface="Arial" panose="020B0604020202020204" pitchFamily="34" charset="0"/>
              <a:buChar char="•"/>
              <a:tabLst>
                <a:tab pos="349250" algn="l"/>
                <a:tab pos="838200" algn="l"/>
              </a:tabLst>
            </a:pPr>
            <a:r>
              <a:rPr lang="en-GB" sz="2800" dirty="0">
                <a:latin typeface="IBM Plex Sans Condensed" panose="020B0506050203000203" pitchFamily="34" charset="77"/>
              </a:rPr>
              <a:t>Regression test when you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make a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571010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accessory, umbrella&#10;&#10;Description automatically generated">
            <a:extLst>
              <a:ext uri="{FF2B5EF4-FFF2-40B4-BE49-F238E27FC236}">
                <a16:creationId xmlns:a16="http://schemas.microsoft.com/office/drawing/2014/main" id="{FE8BBF59-9A01-F14A-8FD5-501CE3C148E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10000"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412166">
            <a:off x="-4050971" y="13408"/>
            <a:ext cx="9371807" cy="937180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8ABCE28-8C0B-9249-BEFF-42D3284CBC3E}"/>
              </a:ext>
            </a:extLst>
          </p:cNvPr>
          <p:cNvGrpSpPr/>
          <p:nvPr/>
        </p:nvGrpSpPr>
        <p:grpSpPr>
          <a:xfrm>
            <a:off x="896590" y="1997659"/>
            <a:ext cx="3625087" cy="1801626"/>
            <a:chOff x="1997382" y="1712249"/>
            <a:chExt cx="3048464" cy="15150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8CA9CFE-D583-EF4B-85A6-84A2BBF4E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927322" y="1937344"/>
              <a:ext cx="1118524" cy="111852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3E85C89-4BE0-E94F-BA19-FE31AF8A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60306" y="2108777"/>
              <a:ext cx="1118524" cy="1118524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2F2153-7B35-4F46-A309-2ADA819AE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100000" flipH="1">
              <a:off x="3356882" y="2108778"/>
              <a:ext cx="1118525" cy="111852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C32E748-2624-D742-8170-F8ADDD7A8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684272">
              <a:off x="2163945" y="1717483"/>
              <a:ext cx="1118524" cy="11185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CCB1292-F2EA-DC47-9FCC-BEE809476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00000">
              <a:off x="1997382" y="1934665"/>
              <a:ext cx="1118524" cy="111852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055F423-9BD9-A940-AB6B-19E7581C0A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00000">
              <a:off x="2762129" y="1712249"/>
              <a:ext cx="1118525" cy="111852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BA2EE2-680F-6F40-AB13-CA6C9B5A0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00000">
              <a:off x="2967997" y="1712584"/>
              <a:ext cx="1118524" cy="1118523"/>
            </a:xfrm>
            <a:prstGeom prst="rect">
              <a:avLst/>
            </a:prstGeom>
          </p:spPr>
        </p:pic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C93DEB0D-2C92-9B4E-9713-DE273EC0A3AE}"/>
              </a:ext>
            </a:extLst>
          </p:cNvPr>
          <p:cNvSpPr txBox="1"/>
          <p:nvPr/>
        </p:nvSpPr>
        <p:spPr>
          <a:xfrm>
            <a:off x="821078" y="3810782"/>
            <a:ext cx="37761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Deploy</a:t>
            </a:r>
          </a:p>
          <a:p>
            <a:pPr algn="ctr"/>
            <a:r>
              <a:rPr lang="en-US" sz="3800" b="1" spc="-150" dirty="0">
                <a:latin typeface="IBM Plex Sans SemiBold" panose="020B0503050203000203" pitchFamily="34" charset="0"/>
              </a:rPr>
              <a:t>anywhere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8D2D5-8F67-7249-8103-A40A81338CCC}"/>
              </a:ext>
            </a:extLst>
          </p:cNvPr>
          <p:cNvSpPr txBox="1"/>
          <p:nvPr/>
        </p:nvSpPr>
        <p:spPr>
          <a:xfrm>
            <a:off x="5570500" y="1817077"/>
            <a:ext cx="5657810" cy="48458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Embeddable with a simple API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>
              <a:latin typeface="IBM Plex Sans Condensed" panose="020B0506050203000203" pitchFamily="34" charset="77"/>
            </a:endParaRPr>
          </a:p>
          <a:p>
            <a:pPr marL="628650" indent="-338138">
              <a:buFont typeface="Arial" panose="020B0604020202020204" pitchFamily="34" charset="0"/>
              <a:buChar char="•"/>
            </a:pPr>
            <a:r>
              <a:rPr lang="en-GB" sz="2800" dirty="0">
                <a:latin typeface="IBM Plex Sans Condensed" panose="020B0506050203000203" pitchFamily="34" charset="77"/>
              </a:rPr>
              <a:t>Rapidly deploy your solution into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any integration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400" dirty="0">
              <a:latin typeface="IBM Plex Sans Condensed" panose="020B0506050203000203" pitchFamily="34" charset="77"/>
            </a:endParaRPr>
          </a:p>
          <a:p>
            <a:pPr marL="1117600" lvl="1" indent="-174625">
              <a:tabLst>
                <a:tab pos="1327150" algn="l"/>
              </a:tabLst>
            </a:pPr>
            <a:r>
              <a:rPr lang="en-GB" sz="2800" dirty="0">
                <a:latin typeface="IBM Plex Sans Condensed" panose="020B0506050203000203" pitchFamily="34" charset="77"/>
              </a:rPr>
              <a:t>…Java,  .NET,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RESTful, Apache Camel,</a:t>
            </a:r>
            <a:br>
              <a:rPr lang="en-GB" sz="2800" dirty="0">
                <a:latin typeface="IBM Plex Sans Condensed" panose="020B0506050203000203" pitchFamily="34" charset="77"/>
              </a:rPr>
            </a:br>
            <a:r>
              <a:rPr lang="en-GB" sz="2800" dirty="0">
                <a:latin typeface="IBM Plex Sans Condensed" panose="020B0506050203000203" pitchFamily="34" charset="77"/>
              </a:rPr>
              <a:t>    etc.</a:t>
            </a:r>
          </a:p>
        </p:txBody>
      </p:sp>
    </p:spTree>
    <p:extLst>
      <p:ext uri="{BB962C8B-B14F-4D97-AF65-F5344CB8AC3E}">
        <p14:creationId xmlns:p14="http://schemas.microsoft.com/office/powerpoint/2010/main" val="44739889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Widescreen</PresentationFormat>
  <Paragraphs>188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IBM Plex Sans Condensed</vt:lpstr>
      <vt:lpstr>IBM Plex Sans ExtraLight</vt:lpstr>
      <vt:lpstr>Calibri Light</vt:lpstr>
      <vt:lpstr>IBM Plex Sans</vt:lpstr>
      <vt:lpstr>IBM Plex Sans Light</vt:lpstr>
      <vt:lpstr>IBM Plex Sans SemiBold</vt:lpstr>
      <vt:lpstr>IBM Plex Sans Thin</vt:lpstr>
      <vt:lpstr>Office Theme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Petagna</dc:creator>
  <cp:lastModifiedBy>Paul Ruskin</cp:lastModifiedBy>
  <cp:revision>115</cp:revision>
  <dcterms:created xsi:type="dcterms:W3CDTF">2019-11-13T11:08:34Z</dcterms:created>
  <dcterms:modified xsi:type="dcterms:W3CDTF">2023-08-07T18:40:14Z</dcterms:modified>
</cp:coreProperties>
</file>