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3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67" r:id="rId3"/>
    <p:sldId id="2665" r:id="rId4"/>
    <p:sldId id="2648" r:id="rId5"/>
    <p:sldId id="2666" r:id="rId6"/>
    <p:sldId id="282" r:id="rId7"/>
    <p:sldId id="28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53E"/>
    <a:srgbClr val="1FB578"/>
    <a:srgbClr val="E9F0F0"/>
    <a:srgbClr val="C8FFE9"/>
    <a:srgbClr val="81A2A2"/>
    <a:srgbClr val="3A464F"/>
    <a:srgbClr val="F5F1EE"/>
    <a:srgbClr val="E9F1E9"/>
    <a:srgbClr val="919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 autoAdjust="0"/>
    <p:restoredTop sz="93910" autoAdjust="0"/>
  </p:normalViewPr>
  <p:slideViewPr>
    <p:cSldViewPr snapToGrid="0">
      <p:cViewPr varScale="1">
        <p:scale>
          <a:sx n="108" d="100"/>
          <a:sy n="108" d="100"/>
        </p:scale>
        <p:origin x="1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96969696969695E-2"/>
          <c:y val="9.1737891737891736E-2"/>
          <c:w val="0.96060606060606057"/>
          <c:h val="0.8786324786324786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0883190883190881"/>
                </c:manualLayout>
              </c:layout>
              <c:numFmt formatCode="&quot;$&quot;#,##0&quot;tn&quot;;&quot;-&quot;&quot;$&quot;#,##0&quot;tn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528-D74B-9182-45FFC4BEED02}"/>
                </c:ext>
              </c:extLst>
            </c:dLbl>
            <c:dLbl>
              <c:idx val="1"/>
              <c:layout>
                <c:manualLayout>
                  <c:x val="0"/>
                  <c:y val="-0.48490028490028492"/>
                </c:manualLayout>
              </c:layout>
              <c:numFmt formatCode="&quot;$&quot;#,##0&quot;tn&quot;;&quot;-&quot;&quot;$&quot;#,##0&quot;tn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528-D74B-9182-45FFC4BEE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150</c:v>
                </c:pt>
                <c:pt idx="1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28-D74B-9182-45FFC4BEE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91528896"/>
        <c:axId val="1"/>
      </c:barChart>
      <c:catAx>
        <c:axId val="991528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915288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96969696969695E-2"/>
          <c:y val="3.1591737545565005E-2"/>
          <c:w val="0.96060606060606057"/>
          <c:h val="0.936816524908870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43013365735115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201-174D-9BE6-9F1525422418}"/>
                </c:ext>
              </c:extLst>
            </c:dLbl>
            <c:dLbl>
              <c:idx val="1"/>
              <c:layout>
                <c:manualLayout>
                  <c:x val="0"/>
                  <c:y val="-1.82260024301336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201-174D-9BE6-9F15254224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85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1-174D-9BE6-9F1525422418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4301336573511541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201-174D-9BE6-9F1525422418}"/>
                </c:ext>
              </c:extLst>
            </c:dLbl>
            <c:dLbl>
              <c:idx val="1"/>
              <c:layout>
                <c:manualLayout>
                  <c:x val="0"/>
                  <c:y val="-1.8226002430133657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201-174D-9BE6-9F15254224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15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01-174D-9BE6-9F1525422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30983856"/>
        <c:axId val="1"/>
      </c:barChart>
      <c:catAx>
        <c:axId val="5309838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309838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8595041322313"/>
          <c:y val="7.3549566011877565E-2"/>
          <c:w val="0.76429752066115697"/>
          <c:h val="0.902695294655093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DDB-A24B-9217-C54CF99E0A56}"/>
              </c:ext>
            </c:extLst>
          </c:dPt>
          <c:dLbls>
            <c:dLbl>
              <c:idx val="0"/>
              <c:layout>
                <c:manualLayout>
                  <c:x val="0"/>
                  <c:y val="-0.48789401553220646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DDB-A24B-9217-C54CF99E0A56}"/>
                </c:ext>
              </c:extLst>
            </c:dLbl>
            <c:dLbl>
              <c:idx val="1"/>
              <c:layout>
                <c:manualLayout>
                  <c:x val="0"/>
                  <c:y val="-8.1772498857925993E-2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DDB-A24B-9217-C54CF99E0A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5000000</c:v>
                </c:pt>
                <c:pt idx="1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DB-A24B-9217-C54CF99E0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94732464"/>
        <c:axId val="1"/>
      </c:barChart>
      <c:catAx>
        <c:axId val="15947324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947324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89690-8E85-47B3-BA6A-BCC0C9AA7B09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7B949-EF68-45B0-B6F3-72F7FCB68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3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7B949-EF68-45B0-B6F3-72F7FCB688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8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B90BAD-FC9B-8845-90E3-1910184CB351}"/>
              </a:ext>
            </a:extLst>
          </p:cNvPr>
          <p:cNvSpPr/>
          <p:nvPr/>
        </p:nvSpPr>
        <p:spPr>
          <a:xfrm>
            <a:off x="0" y="4687824"/>
            <a:ext cx="121920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CE273-259F-634B-BA78-746E321CD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02A16-0117-FE44-BEA4-2F2B03C9E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592792"/>
            <a:ext cx="1752600" cy="38776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927639A-1DFD-E54E-AF7D-2DF915080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3200"/>
            <a:ext cx="8763000" cy="1307959"/>
          </a:xfrm>
        </p:spPr>
        <p:txBody>
          <a:bodyPr anchor="t">
            <a:noAutofit/>
          </a:bodyPr>
          <a:lstStyle>
            <a:lvl1pPr>
              <a:lnSpc>
                <a:spcPts val="5400"/>
              </a:lnSpc>
              <a:defRPr sz="5400" b="0" i="0">
                <a:solidFill>
                  <a:schemeClr val="bg2"/>
                </a:solidFill>
                <a:latin typeface="ABC Favorit Medium" panose="020B0504030202060203" pitchFamily="34" charset="77"/>
              </a:defRPr>
            </a:lvl1pPr>
          </a:lstStyle>
          <a:p>
            <a:r>
              <a:rPr lang="en-GB" dirty="0"/>
              <a:t>Long title over two lines lorem ipsum </a:t>
            </a:r>
            <a:r>
              <a:rPr lang="en-GB" dirty="0" err="1"/>
              <a:t>dolor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37075-8DCA-E846-BE60-A58B775A2389}"/>
              </a:ext>
            </a:extLst>
          </p:cNvPr>
          <p:cNvSpPr txBox="1"/>
          <p:nvPr/>
        </p:nvSpPr>
        <p:spPr>
          <a:xfrm>
            <a:off x="489284" y="61384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C59F63-8E83-E847-B91E-3D86D5377651}" type="datetime6">
              <a:rPr lang="en-GB" sz="1600" b="1" i="0" smtClean="0">
                <a:solidFill>
                  <a:schemeClr val="accent5"/>
                </a:solidFill>
                <a:latin typeface="ABC Favorit" panose="020B0504030202060203" pitchFamily="34" charset="77"/>
              </a:rPr>
              <a:t>June 22</a:t>
            </a:fld>
            <a:endParaRPr lang="en-US" sz="1600" b="1" i="0" dirty="0">
              <a:solidFill>
                <a:schemeClr val="accent5"/>
              </a:solidFill>
              <a:latin typeface="ABC Favorit" panose="020B0504030202060203" pitchFamily="34" charset="77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BE1301-25D3-354D-8F4C-8FB90D525C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4308902"/>
            <a:ext cx="5791200" cy="415498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2100" b="0" i="0">
                <a:solidFill>
                  <a:schemeClr val="accent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1C7D15-34FF-CD42-88BF-01D18257D1DD}"/>
              </a:ext>
            </a:extLst>
          </p:cNvPr>
          <p:cNvSpPr txBox="1"/>
          <p:nvPr/>
        </p:nvSpPr>
        <p:spPr>
          <a:xfrm>
            <a:off x="8991600" y="5719306"/>
            <a:ext cx="2711116" cy="7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000"/>
              </a:lnSpc>
              <a:spcAft>
                <a:spcPts val="0"/>
              </a:spcAft>
            </a:pPr>
            <a:r>
              <a:rPr lang="en-AU" sz="900" b="0" i="0" dirty="0">
                <a:solidFill>
                  <a:schemeClr val="accent5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This document is strictly private, confidential &amp; personal to its recipients &amp; should not be copied, distributed or reproduced in whole or in part, nor passed to any third party without the express permission of </a:t>
            </a:r>
            <a:r>
              <a:rPr lang="en-AU" sz="900" b="0" i="0" dirty="0" err="1">
                <a:solidFill>
                  <a:schemeClr val="accent5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Thunes</a:t>
            </a:r>
            <a:r>
              <a:rPr lang="en-AU" sz="900" b="0" i="0" dirty="0">
                <a:solidFill>
                  <a:schemeClr val="accent5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900" b="0" i="0" dirty="0">
              <a:solidFill>
                <a:schemeClr val="accent5"/>
              </a:solidFill>
              <a:effectLst/>
              <a:latin typeface="ABC Favorit" panose="020B050403020206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56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3-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927639A-1DFD-E54E-AF7D-2DF91508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1"/>
            <a:ext cx="10744200" cy="838199"/>
          </a:xfrm>
        </p:spPr>
        <p:txBody>
          <a:bodyPr anchor="t">
            <a:noAutofit/>
          </a:bodyPr>
          <a:lstStyle>
            <a:lvl1pPr>
              <a:lnSpc>
                <a:spcPts val="3200"/>
              </a:lnSpc>
              <a:defRPr sz="2600" b="1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E219C4-CCEF-0044-9B1D-A518C644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1"/>
          <a:stretch/>
        </p:blipFill>
        <p:spPr>
          <a:xfrm>
            <a:off x="0" y="6138000"/>
            <a:ext cx="12192000" cy="720000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A8D133E8-215A-D84B-9189-6F15CFE66F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2819400"/>
            <a:ext cx="3429000" cy="2438400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Clr>
                <a:schemeClr val="tx2"/>
              </a:buClr>
              <a:buNone/>
              <a:defRPr sz="1800" b="0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8E698-4128-CF43-9EB7-BFD65F2B3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25992"/>
            <a:ext cx="243000" cy="270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7540B-E463-B441-AF58-3BB5E490A86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3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DC0DB923-1EFA-41B0-8BF2-9B8E3F447E3A}" type="datetime1">
              <a:rPr lang="en-GB" smtClean="0"/>
              <a:t>29/06/2022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279D16-0375-364E-905A-B13F85E350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15402" y="6340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22378AFE-38DE-4909-9781-D6FB240C56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0B5E4017-DA55-6840-A083-87545F2F03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7304" y="2819400"/>
            <a:ext cx="3429000" cy="2438400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Clr>
                <a:schemeClr val="tx2"/>
              </a:buClr>
              <a:buNone/>
              <a:defRPr sz="1800" b="0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46E9E280-2026-2348-81A9-38399ECCAF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38744" y="2819400"/>
            <a:ext cx="3429000" cy="2438400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Clr>
                <a:schemeClr val="tx2"/>
              </a:buClr>
              <a:buNone/>
              <a:defRPr sz="1800" b="0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698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/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927639A-1DFD-E54E-AF7D-2DF91508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1"/>
            <a:ext cx="5207000" cy="838199"/>
          </a:xfrm>
        </p:spPr>
        <p:txBody>
          <a:bodyPr anchor="t">
            <a:noAutofit/>
          </a:bodyPr>
          <a:lstStyle>
            <a:lvl1pPr>
              <a:lnSpc>
                <a:spcPts val="3200"/>
              </a:lnSpc>
              <a:defRPr sz="2600" b="1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E219C4-CCEF-0044-9B1D-A518C644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1"/>
          <a:stretch/>
        </p:blipFill>
        <p:spPr>
          <a:xfrm>
            <a:off x="0" y="6138000"/>
            <a:ext cx="12192000" cy="720000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A8D133E8-215A-D84B-9189-6F15CFE66F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1600200"/>
            <a:ext cx="5207000" cy="4724400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Clr>
                <a:schemeClr val="tx2"/>
              </a:buClr>
              <a:buNone/>
              <a:defRPr sz="1800" b="0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8E698-4128-CF43-9EB7-BFD65F2B3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25992"/>
            <a:ext cx="243000" cy="270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7540B-E463-B441-AF58-3BB5E490A86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3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F43B72CA-7671-4A98-B4BE-0C474C9DD9BD}" type="datetime1">
              <a:rPr lang="en-GB" smtClean="0"/>
              <a:t>29/06/2022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279D16-0375-364E-905A-B13F85E350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15402" y="6340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22378AFE-38DE-4909-9781-D6FB240C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30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E219C4-CCEF-0044-9B1D-A518C644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1"/>
          <a:stretch/>
        </p:blipFill>
        <p:spPr>
          <a:xfrm>
            <a:off x="0" y="6138000"/>
            <a:ext cx="12192000" cy="720000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A8D133E8-215A-D84B-9189-6F15CFE66F8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3900" y="2362200"/>
            <a:ext cx="10744200" cy="1569660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None/>
              <a:defRPr sz="3200" b="0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GB" dirty="0"/>
              <a:t>Quote to go here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8E698-4128-CF43-9EB7-BFD65F2B3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25992"/>
            <a:ext cx="243000" cy="270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3E02B19-C017-4D4B-B107-73D7A4F419A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3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9BD7866B-6ECD-4915-98E0-8CFC46E44FBD}" type="datetime1">
              <a:rPr lang="en-GB" smtClean="0"/>
              <a:t>29/06/2022</a:t>
            </a:fld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C97815-BD39-984D-B5DD-EEC207CDC4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0693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22378AFE-38DE-4909-9781-D6FB240C567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991AC40E-831B-BA4C-8F0E-1B06B50E578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3900" y="4285195"/>
            <a:ext cx="10744200" cy="307777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None/>
              <a:defRPr sz="1400" b="1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GB" dirty="0"/>
              <a:t>Name Surname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D591E15B-42F3-7C4B-BDAA-A83C553D2A7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3900" y="4579363"/>
            <a:ext cx="10744200" cy="307777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buClr>
                <a:schemeClr val="tx2"/>
              </a:buClr>
              <a:buNone/>
              <a:defRPr sz="1400" b="0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GB" dirty="0"/>
              <a:t>Job title / info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6CDFE-5278-B342-A562-355420DB4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421" y="1632997"/>
            <a:ext cx="501158" cy="3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34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B90BAD-FC9B-8845-90E3-1910184CB351}"/>
              </a:ext>
            </a:extLst>
          </p:cNvPr>
          <p:cNvSpPr/>
          <p:nvPr/>
        </p:nvSpPr>
        <p:spPr>
          <a:xfrm>
            <a:off x="0" y="4687824"/>
            <a:ext cx="121920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CE273-259F-634B-BA78-746E321CD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02A16-0117-FE44-BEA4-2F2B03C9E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592792"/>
            <a:ext cx="1752600" cy="38776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927639A-1DFD-E54E-AF7D-2DF915080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3200"/>
            <a:ext cx="8763000" cy="1307959"/>
          </a:xfrm>
        </p:spPr>
        <p:txBody>
          <a:bodyPr anchor="t">
            <a:noAutofit/>
          </a:bodyPr>
          <a:lstStyle>
            <a:lvl1pPr>
              <a:lnSpc>
                <a:spcPts val="5400"/>
              </a:lnSpc>
              <a:defRPr sz="5400" b="0" i="0">
                <a:solidFill>
                  <a:schemeClr val="bg2"/>
                </a:solidFill>
                <a:latin typeface="ABC Favorit Medium" panose="020B0504030202060203" pitchFamily="34" charset="77"/>
              </a:defRPr>
            </a:lvl1pPr>
          </a:lstStyle>
          <a:p>
            <a:r>
              <a:rPr lang="en-GB" dirty="0"/>
              <a:t>Thank you.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1C7D15-34FF-CD42-88BF-01D18257D1DD}"/>
              </a:ext>
            </a:extLst>
          </p:cNvPr>
          <p:cNvSpPr txBox="1"/>
          <p:nvPr/>
        </p:nvSpPr>
        <p:spPr>
          <a:xfrm>
            <a:off x="8991600" y="5719306"/>
            <a:ext cx="2711116" cy="7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000"/>
              </a:lnSpc>
              <a:spcAft>
                <a:spcPts val="0"/>
              </a:spcAft>
            </a:pPr>
            <a:r>
              <a:rPr lang="en-AU" sz="900" b="0" i="0" dirty="0">
                <a:solidFill>
                  <a:schemeClr val="accent5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This document is strictly private, confidential &amp; personal to its recipients &amp; should not be copied, distributed or reproduced in whole or in part, nor passed to any third party without the express permission of </a:t>
            </a:r>
            <a:r>
              <a:rPr lang="en-AU" sz="900" b="0" i="0" dirty="0" err="1">
                <a:solidFill>
                  <a:schemeClr val="accent5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Thunes</a:t>
            </a:r>
            <a:r>
              <a:rPr lang="en-AU" sz="900" b="0" i="0" dirty="0">
                <a:solidFill>
                  <a:schemeClr val="accent5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900" b="0" i="0" dirty="0">
              <a:solidFill>
                <a:schemeClr val="accent5"/>
              </a:solidFill>
              <a:effectLst/>
              <a:latin typeface="ABC Favorit" panose="020B050403020206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BDF38-83F0-A543-80E9-F5C98D7C57A0}"/>
              </a:ext>
            </a:extLst>
          </p:cNvPr>
          <p:cNvSpPr txBox="1"/>
          <p:nvPr/>
        </p:nvSpPr>
        <p:spPr>
          <a:xfrm>
            <a:off x="457200" y="6126708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AU" sz="1200" b="1" i="0" dirty="0" err="1">
                <a:solidFill>
                  <a:schemeClr val="accent5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Thunes.com</a:t>
            </a:r>
            <a:endParaRPr lang="en-AU" sz="1200" b="0" i="0" dirty="0">
              <a:solidFill>
                <a:schemeClr val="accent5"/>
              </a:solidFill>
              <a:effectLst/>
              <a:latin typeface="ABC Favorit" panose="020B050403020206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4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0E21-5A22-440C-B3D0-9AC3C1D5A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5E2F9-6E54-42BA-B267-DD43B7D35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09C89-EB82-47D5-8897-AE280682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9CE0-DD91-47E5-9FF4-8E1CD2D1B1F9}" type="datetime1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37B72-28A6-4E81-B07B-229BCC12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EC8A-FD3A-4B9C-B331-9471FC8C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AFE-38DE-4909-9781-D6FB240C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9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2 1 1 2">
  <p:cSld name="Solo título 2 1 1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Google Shape;14;p44"/>
          <p:cNvSpPr/>
          <p:nvPr/>
        </p:nvSpPr>
        <p:spPr>
          <a:xfrm>
            <a:off x="0" y="0"/>
            <a:ext cx="7869699" cy="2209800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4"/>
          <p:cNvSpPr txBox="1">
            <a:spLocks noGrp="1"/>
          </p:cNvSpPr>
          <p:nvPr>
            <p:ph type="title"/>
          </p:nvPr>
        </p:nvSpPr>
        <p:spPr>
          <a:xfrm>
            <a:off x="644267" y="542575"/>
            <a:ext cx="5090526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" name="Google Shape;16;p44"/>
          <p:cNvSpPr txBox="1">
            <a:spLocks noGrp="1"/>
          </p:cNvSpPr>
          <p:nvPr>
            <p:ph type="body" idx="1"/>
          </p:nvPr>
        </p:nvSpPr>
        <p:spPr>
          <a:xfrm>
            <a:off x="644266" y="1662906"/>
            <a:ext cx="10652459" cy="370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29705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78"/>
              <a:buFont typeface="Arial"/>
              <a:buChar char="•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705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078"/>
              <a:buFont typeface="Arial"/>
              <a:buChar char="•"/>
              <a:defRPr sz="11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9705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078"/>
              <a:buFont typeface="Arial"/>
              <a:buChar char="•"/>
              <a:defRPr sz="11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1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1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034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2 1 1 2" userDrawn="1">
  <p:cSld name="1_Solo título 2 1 1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f26ea5db7_0_47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7869699" cy="2209800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4" name="Google Shape;63;g5f26ea5db7_0_47"/>
          <p:cNvSpPr txBox="1">
            <a:spLocks noGrp="1"/>
          </p:cNvSpPr>
          <p:nvPr>
            <p:ph type="title"/>
          </p:nvPr>
        </p:nvSpPr>
        <p:spPr>
          <a:xfrm>
            <a:off x="644267" y="542575"/>
            <a:ext cx="5090526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 dirty="0"/>
          </a:p>
        </p:txBody>
      </p:sp>
      <p:sp>
        <p:nvSpPr>
          <p:cNvPr id="5" name="Marcador de contenido 5"/>
          <p:cNvSpPr>
            <a:spLocks noGrp="1"/>
          </p:cNvSpPr>
          <p:nvPr>
            <p:ph sz="quarter" idx="17"/>
          </p:nvPr>
        </p:nvSpPr>
        <p:spPr>
          <a:xfrm>
            <a:off x="644266" y="1662906"/>
            <a:ext cx="10652459" cy="3709194"/>
          </a:xfrm>
        </p:spPr>
        <p:txBody>
          <a:bodyPr/>
          <a:lstStyle>
            <a:lvl1pPr marL="457200" indent="-381000">
              <a:buClr>
                <a:schemeClr val="accent3"/>
              </a:buClr>
              <a:buSzPct val="98000"/>
              <a:buFont typeface="Arial" panose="020B0604020202020204" pitchFamily="34" charset="0"/>
              <a:buChar char="•"/>
              <a:defRPr sz="1100">
                <a:latin typeface="+mn-lt"/>
              </a:defRPr>
            </a:lvl1pPr>
            <a:lvl2pPr marL="914400" indent="-349250">
              <a:buClr>
                <a:schemeClr val="accent3"/>
              </a:buClr>
              <a:buSzPct val="98000"/>
              <a:buFont typeface="Arial" panose="020B0604020202020204" pitchFamily="34" charset="0"/>
              <a:buChar char="•"/>
              <a:defRPr sz="1100">
                <a:latin typeface="+mn-lt"/>
              </a:defRPr>
            </a:lvl2pPr>
            <a:lvl3pPr marL="1371600" indent="-349250">
              <a:buClr>
                <a:schemeClr val="accent3"/>
              </a:buClr>
              <a:buSzPct val="98000"/>
              <a:buFont typeface="Arial" panose="020B0604020202020204" pitchFamily="34" charset="0"/>
              <a:buChar char="•"/>
              <a:defRPr sz="11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465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2 1 1 2 1">
  <p:cSld name="Solo título 2 1 1 2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 txBox="1">
            <a:spLocks noGrp="1"/>
          </p:cNvSpPr>
          <p:nvPr>
            <p:ph type="title"/>
          </p:nvPr>
        </p:nvSpPr>
        <p:spPr>
          <a:xfrm>
            <a:off x="644267" y="542575"/>
            <a:ext cx="5090526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None/>
              <a:defRPr sz="2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5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Google Shape;20;p43"/>
          <p:cNvSpPr txBox="1">
            <a:spLocks noGrp="1"/>
          </p:cNvSpPr>
          <p:nvPr>
            <p:ph type="title" idx="2"/>
          </p:nvPr>
        </p:nvSpPr>
        <p:spPr>
          <a:xfrm>
            <a:off x="644268" y="1462650"/>
            <a:ext cx="6001863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None/>
              <a:defRPr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90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Dark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B90BAD-FC9B-8845-90E3-1910184CB351}"/>
              </a:ext>
            </a:extLst>
          </p:cNvPr>
          <p:cNvSpPr/>
          <p:nvPr/>
        </p:nvSpPr>
        <p:spPr>
          <a:xfrm>
            <a:off x="0" y="4687824"/>
            <a:ext cx="121920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CE273-259F-634B-BA78-746E321CD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02A16-0117-FE44-BEA4-2F2B03C9E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592792"/>
            <a:ext cx="1752600" cy="38776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927639A-1DFD-E54E-AF7D-2DF915080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3201"/>
            <a:ext cx="5867400" cy="990600"/>
          </a:xfrm>
        </p:spPr>
        <p:txBody>
          <a:bodyPr anchor="t">
            <a:noAutofit/>
          </a:bodyPr>
          <a:lstStyle>
            <a:lvl1pPr>
              <a:lnSpc>
                <a:spcPts val="4200"/>
              </a:lnSpc>
              <a:defRPr sz="3600" b="0" i="0">
                <a:solidFill>
                  <a:schemeClr val="bg2"/>
                </a:solidFill>
                <a:latin typeface="ABC Favorit Medium" panose="020B0504030202060203" pitchFamily="34" charset="77"/>
              </a:defRPr>
            </a:lvl1pPr>
          </a:lstStyle>
          <a:p>
            <a:r>
              <a:rPr lang="en-GB" dirty="0"/>
              <a:t>Long title over two lines lorem ipsum </a:t>
            </a:r>
            <a:r>
              <a:rPr lang="en-GB" dirty="0" err="1"/>
              <a:t>dolor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37075-8DCA-E846-BE60-A58B775A2389}"/>
              </a:ext>
            </a:extLst>
          </p:cNvPr>
          <p:cNvSpPr txBox="1"/>
          <p:nvPr/>
        </p:nvSpPr>
        <p:spPr>
          <a:xfrm>
            <a:off x="489284" y="61384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C59F63-8E83-E847-B91E-3D86D5377651}" type="datetime6">
              <a:rPr lang="en-GB" sz="1600" b="1" i="0" smtClean="0">
                <a:solidFill>
                  <a:schemeClr val="accent5"/>
                </a:solidFill>
                <a:latin typeface="ABC Favorit" panose="020B0504030202060203" pitchFamily="34" charset="77"/>
              </a:rPr>
              <a:t>June 22</a:t>
            </a:fld>
            <a:endParaRPr lang="en-US" sz="1600" b="1" i="0" dirty="0">
              <a:solidFill>
                <a:schemeClr val="accent5"/>
              </a:solidFill>
              <a:latin typeface="ABC Favorit" panose="020B0504030202060203" pitchFamily="34" charset="77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BE1301-25D3-354D-8F4C-8FB90D525C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4003063"/>
            <a:ext cx="5791200" cy="415498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2100" b="0" i="0">
                <a:solidFill>
                  <a:schemeClr val="accent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1C7D15-34FF-CD42-88BF-01D18257D1DD}"/>
              </a:ext>
            </a:extLst>
          </p:cNvPr>
          <p:cNvSpPr txBox="1"/>
          <p:nvPr/>
        </p:nvSpPr>
        <p:spPr>
          <a:xfrm>
            <a:off x="8991600" y="5719306"/>
            <a:ext cx="2711116" cy="7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000"/>
              </a:lnSpc>
              <a:spcAft>
                <a:spcPts val="0"/>
              </a:spcAft>
            </a:pPr>
            <a:r>
              <a:rPr lang="en-AU" sz="900" b="0" i="0" dirty="0">
                <a:solidFill>
                  <a:schemeClr val="accent5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This document is strictly private, confidential &amp; personal to its recipients &amp; should not be copied, distributed or reproduced in whole or in part, nor passed to any third party without the express permission of </a:t>
            </a:r>
            <a:r>
              <a:rPr lang="en-AU" sz="900" b="0" i="0" dirty="0" err="1">
                <a:solidFill>
                  <a:schemeClr val="accent5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Thunes</a:t>
            </a:r>
            <a:r>
              <a:rPr lang="en-AU" sz="900" b="0" i="0" dirty="0">
                <a:solidFill>
                  <a:schemeClr val="accent5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900" b="0" i="0" dirty="0">
              <a:solidFill>
                <a:schemeClr val="accent5"/>
              </a:solidFill>
              <a:effectLst/>
              <a:latin typeface="ABC Favorit" panose="020B050403020206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75EBB-EA5E-704B-A634-340F9C4B7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9155" r="36621" b="34506"/>
          <a:stretch/>
        </p:blipFill>
        <p:spPr>
          <a:xfrm rot="16200000">
            <a:off x="6284346" y="-188350"/>
            <a:ext cx="571931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3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FCE273-259F-634B-BA78-746E321CD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B90BAD-FC9B-8845-90E3-1910184CB351}"/>
              </a:ext>
            </a:extLst>
          </p:cNvPr>
          <p:cNvSpPr/>
          <p:nvPr/>
        </p:nvSpPr>
        <p:spPr>
          <a:xfrm>
            <a:off x="0" y="5172643"/>
            <a:ext cx="121920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02A16-0117-FE44-BEA4-2F2B03C9E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592792"/>
            <a:ext cx="1752600" cy="38776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927639A-1DFD-E54E-AF7D-2DF915080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3200"/>
            <a:ext cx="8763000" cy="1307959"/>
          </a:xfrm>
          <a:solidFill>
            <a:schemeClr val="bg2"/>
          </a:solidFill>
        </p:spPr>
        <p:txBody>
          <a:bodyPr anchor="t">
            <a:noAutofit/>
          </a:bodyPr>
          <a:lstStyle>
            <a:lvl1pPr>
              <a:lnSpc>
                <a:spcPts val="5400"/>
              </a:lnSpc>
              <a:defRPr sz="54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r>
              <a:rPr lang="en-GB" dirty="0"/>
              <a:t>Long title over two lines lorem ipsum </a:t>
            </a:r>
            <a:r>
              <a:rPr lang="en-GB" dirty="0" err="1"/>
              <a:t>dolor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37075-8DCA-E846-BE60-A58B775A2389}"/>
              </a:ext>
            </a:extLst>
          </p:cNvPr>
          <p:cNvSpPr txBox="1"/>
          <p:nvPr/>
        </p:nvSpPr>
        <p:spPr>
          <a:xfrm>
            <a:off x="489284" y="61384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C59F63-8E83-E847-B91E-3D86D5377651}" type="datetime6">
              <a:rPr lang="en-GB" sz="1600" b="1" i="0" smtClean="0">
                <a:solidFill>
                  <a:schemeClr val="tx1"/>
                </a:solidFill>
                <a:latin typeface="ABC Favorit" panose="020B0504030202060203" pitchFamily="34" charset="77"/>
              </a:rPr>
              <a:t>June 22</a:t>
            </a:fld>
            <a:endParaRPr lang="en-US" sz="1600" b="1" i="0" dirty="0">
              <a:solidFill>
                <a:schemeClr val="tx1"/>
              </a:solidFill>
              <a:latin typeface="ABC Favorit" panose="020B0504030202060203" pitchFamily="34" charset="77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BE1301-25D3-354D-8F4C-8FB90D525C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4308902"/>
            <a:ext cx="5791200" cy="415498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2100" b="0" i="0">
                <a:solidFill>
                  <a:schemeClr val="accent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1C7D15-34FF-CD42-88BF-01D18257D1DD}"/>
              </a:ext>
            </a:extLst>
          </p:cNvPr>
          <p:cNvSpPr txBox="1"/>
          <p:nvPr/>
        </p:nvSpPr>
        <p:spPr>
          <a:xfrm>
            <a:off x="8991600" y="5719306"/>
            <a:ext cx="2711116" cy="7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000"/>
              </a:lnSpc>
              <a:spcAft>
                <a:spcPts val="0"/>
              </a:spcAft>
            </a:pPr>
            <a:r>
              <a:rPr lang="en-AU" sz="900" b="0" i="0" dirty="0">
                <a:solidFill>
                  <a:schemeClr val="tx1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This document is strictly private, confidential &amp; personal to its recipients &amp; should not be copied, distributed or reproduced in whole or in part, nor passed to any third party without the express permission of </a:t>
            </a:r>
            <a:r>
              <a:rPr lang="en-AU" sz="900" b="0" i="0" dirty="0" err="1">
                <a:solidFill>
                  <a:schemeClr val="tx1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Thunes</a:t>
            </a:r>
            <a:r>
              <a:rPr lang="en-AU" sz="900" b="0" i="0" dirty="0">
                <a:solidFill>
                  <a:schemeClr val="tx1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900" b="0" i="0" dirty="0">
              <a:solidFill>
                <a:schemeClr val="tx1"/>
              </a:solidFill>
              <a:effectLst/>
              <a:latin typeface="ABC Favorit" panose="020B050403020206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7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Ligh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FCE273-259F-634B-BA78-746E321CD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B90BAD-FC9B-8845-90E3-1910184CB351}"/>
              </a:ext>
            </a:extLst>
          </p:cNvPr>
          <p:cNvSpPr/>
          <p:nvPr/>
        </p:nvSpPr>
        <p:spPr>
          <a:xfrm>
            <a:off x="0" y="5172643"/>
            <a:ext cx="121920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02A16-0117-FE44-BEA4-2F2B03C9E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592792"/>
            <a:ext cx="1752600" cy="3877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F37075-8DCA-E846-BE60-A58B775A2389}"/>
              </a:ext>
            </a:extLst>
          </p:cNvPr>
          <p:cNvSpPr txBox="1"/>
          <p:nvPr/>
        </p:nvSpPr>
        <p:spPr>
          <a:xfrm>
            <a:off x="489284" y="61384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C59F63-8E83-E847-B91E-3D86D5377651}" type="datetime6">
              <a:rPr lang="en-GB" sz="1600" b="1" i="0" smtClean="0">
                <a:solidFill>
                  <a:schemeClr val="tx1"/>
                </a:solidFill>
                <a:latin typeface="ABC Favorit" panose="020B0504030202060203" pitchFamily="34" charset="77"/>
              </a:rPr>
              <a:t>June 22</a:t>
            </a:fld>
            <a:endParaRPr lang="en-US" sz="1600" b="1" i="0" dirty="0">
              <a:solidFill>
                <a:schemeClr val="tx1"/>
              </a:solidFill>
              <a:latin typeface="ABC Favorit" panose="020B0504030202060203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1C7D15-34FF-CD42-88BF-01D18257D1DD}"/>
              </a:ext>
            </a:extLst>
          </p:cNvPr>
          <p:cNvSpPr txBox="1"/>
          <p:nvPr/>
        </p:nvSpPr>
        <p:spPr>
          <a:xfrm>
            <a:off x="8991600" y="5719306"/>
            <a:ext cx="2711116" cy="7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000"/>
              </a:lnSpc>
              <a:spcAft>
                <a:spcPts val="0"/>
              </a:spcAft>
            </a:pPr>
            <a:r>
              <a:rPr lang="en-AU" sz="900" b="0" i="0" dirty="0">
                <a:solidFill>
                  <a:schemeClr val="tx1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This document is strictly private, confidential &amp; personal to its recipients &amp; should not be copied, distributed or reproduced in whole or in part, nor passed to any third party without the express permission of </a:t>
            </a:r>
            <a:r>
              <a:rPr lang="en-AU" sz="900" b="0" i="0" dirty="0" err="1">
                <a:solidFill>
                  <a:schemeClr val="tx1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Thunes</a:t>
            </a:r>
            <a:r>
              <a:rPr lang="en-AU" sz="900" b="0" i="0" dirty="0">
                <a:solidFill>
                  <a:schemeClr val="tx1"/>
                </a:solidFill>
                <a:latin typeface="ABC Favorit" panose="020B050403020206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900" b="0" i="0" dirty="0">
              <a:solidFill>
                <a:schemeClr val="tx1"/>
              </a:solidFill>
              <a:effectLst/>
              <a:latin typeface="ABC Favorit" panose="020B050403020206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AD5FA892-EF57-3640-A2BF-7CCDEB3B0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3201"/>
            <a:ext cx="5867400" cy="990600"/>
          </a:xfrm>
        </p:spPr>
        <p:txBody>
          <a:bodyPr anchor="t">
            <a:noAutofit/>
          </a:bodyPr>
          <a:lstStyle>
            <a:lvl1pPr>
              <a:lnSpc>
                <a:spcPts val="4200"/>
              </a:lnSpc>
              <a:defRPr sz="36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r>
              <a:rPr lang="en-GB" dirty="0"/>
              <a:t>Long title over two lines lorem ipsum </a:t>
            </a:r>
            <a:r>
              <a:rPr lang="en-GB" dirty="0" err="1"/>
              <a:t>dolor</a:t>
            </a:r>
            <a:endParaRPr lang="en-US" dirty="0"/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365A0C11-6094-B84F-8205-C17E241AB8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4003063"/>
            <a:ext cx="5791200" cy="415498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2100" b="0" i="0">
                <a:solidFill>
                  <a:schemeClr val="accent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23EF31-B135-CB48-95CF-1A4B0DA44A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9155" r="36621" b="34506"/>
          <a:stretch/>
        </p:blipFill>
        <p:spPr>
          <a:xfrm rot="16200000">
            <a:off x="6284346" y="-188350"/>
            <a:ext cx="571931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0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B90BAD-FC9B-8845-90E3-1910184CB351}"/>
              </a:ext>
            </a:extLst>
          </p:cNvPr>
          <p:cNvSpPr/>
          <p:nvPr/>
        </p:nvSpPr>
        <p:spPr>
          <a:xfrm>
            <a:off x="0" y="4687824"/>
            <a:ext cx="121920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ED88371F-7518-2247-B6E2-E5E9ACBDC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156020"/>
            <a:ext cx="8763000" cy="545959"/>
          </a:xfrm>
        </p:spPr>
        <p:txBody>
          <a:bodyPr anchor="t">
            <a:noAutofit/>
          </a:bodyPr>
          <a:lstStyle>
            <a:lvl1pPr>
              <a:lnSpc>
                <a:spcPts val="5400"/>
              </a:lnSpc>
              <a:defRPr sz="5400" b="0" i="0">
                <a:solidFill>
                  <a:schemeClr val="bg2"/>
                </a:solidFill>
                <a:latin typeface="ABC Favorit Medium" panose="020B0504030202060203" pitchFamily="34" charset="77"/>
              </a:defRPr>
            </a:lvl1pPr>
          </a:lstStyle>
          <a:p>
            <a:r>
              <a:rPr lang="en-GB" dirty="0"/>
              <a:t>Divider 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E0B372-5F4E-B74C-88E1-A831A3136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06200" y="525992"/>
            <a:ext cx="243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29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>
            <a:extLst>
              <a:ext uri="{FF2B5EF4-FFF2-40B4-BE49-F238E27FC236}">
                <a16:creationId xmlns:a16="http://schemas.microsoft.com/office/drawing/2014/main" id="{ED88371F-7518-2247-B6E2-E5E9ACBDC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156020"/>
            <a:ext cx="8763000" cy="545959"/>
          </a:xfrm>
        </p:spPr>
        <p:txBody>
          <a:bodyPr anchor="t">
            <a:noAutofit/>
          </a:bodyPr>
          <a:lstStyle>
            <a:lvl1pPr>
              <a:lnSpc>
                <a:spcPts val="5400"/>
              </a:lnSpc>
              <a:defRPr sz="54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r>
              <a:rPr lang="en-GB" dirty="0"/>
              <a:t>Divider slide title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2FD84-7E54-934D-BEE4-BC57F3F4A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25992"/>
            <a:ext cx="243000" cy="27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F3A602-6818-8D4E-82E7-35CF809C8CA7}"/>
              </a:ext>
            </a:extLst>
          </p:cNvPr>
          <p:cNvSpPr/>
          <p:nvPr/>
        </p:nvSpPr>
        <p:spPr>
          <a:xfrm>
            <a:off x="0" y="5172643"/>
            <a:ext cx="121920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1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927639A-1DFD-E54E-AF7D-2DF91508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1"/>
            <a:ext cx="10744200" cy="838199"/>
          </a:xfrm>
        </p:spPr>
        <p:txBody>
          <a:bodyPr anchor="t">
            <a:noAutofit/>
          </a:bodyPr>
          <a:lstStyle>
            <a:lvl1pPr>
              <a:lnSpc>
                <a:spcPts val="3200"/>
              </a:lnSpc>
              <a:defRPr sz="2600" b="1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E219C4-CCEF-0044-9B1D-A518C644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1"/>
          <a:stretch/>
        </p:blipFill>
        <p:spPr>
          <a:xfrm>
            <a:off x="0" y="6138000"/>
            <a:ext cx="12192000" cy="720000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A8D133E8-215A-D84B-9189-6F15CFE66F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1600200"/>
            <a:ext cx="10744200" cy="4724400"/>
          </a:xfrm>
        </p:spPr>
        <p:txBody>
          <a:bodyPr>
            <a:noAutofit/>
          </a:bodyPr>
          <a:lstStyle>
            <a:lvl1pPr>
              <a:lnSpc>
                <a:spcPts val="2100"/>
              </a:lnSpc>
              <a:buClr>
                <a:schemeClr val="accent1"/>
              </a:buClr>
              <a:defRPr sz="1800" b="0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8E698-4128-CF43-9EB7-BFD65F2B3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25992"/>
            <a:ext cx="243000" cy="270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7540B-E463-B441-AF58-3BB5E490A86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3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4196FCFD-D486-47AD-BF51-DA9AA9222157}" type="datetime1">
              <a:rPr lang="en-GB" smtClean="0"/>
              <a:t>29/06/2022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279D16-0375-364E-905A-B13F85E350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15402" y="6340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22378AFE-38DE-4909-9781-D6FB240C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26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927639A-1DFD-E54E-AF7D-2DF91508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1"/>
            <a:ext cx="10744200" cy="838199"/>
          </a:xfrm>
        </p:spPr>
        <p:txBody>
          <a:bodyPr anchor="t">
            <a:noAutofit/>
          </a:bodyPr>
          <a:lstStyle>
            <a:lvl1pPr>
              <a:lnSpc>
                <a:spcPts val="3200"/>
              </a:lnSpc>
              <a:defRPr sz="2600" b="1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E219C4-CCEF-0044-9B1D-A518C644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1"/>
          <a:stretch/>
        </p:blipFill>
        <p:spPr>
          <a:xfrm>
            <a:off x="0" y="6138000"/>
            <a:ext cx="12192000" cy="720000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A8D133E8-215A-D84B-9189-6F15CFE66F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1600200"/>
            <a:ext cx="10744200" cy="4724400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Clr>
                <a:schemeClr val="tx2"/>
              </a:buClr>
              <a:buNone/>
              <a:defRPr sz="1800" b="0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8E698-4128-CF43-9EB7-BFD65F2B3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25992"/>
            <a:ext cx="243000" cy="270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3E02B19-C017-4D4B-B107-73D7A4F419A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3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97B29236-9A57-488F-A93E-612B298573EB}" type="datetime1">
              <a:rPr lang="en-GB" smtClean="0"/>
              <a:t>29/06/2022</a:t>
            </a:fld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2C97815-BD39-984D-B5DD-EEC207CDC4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0693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22378AFE-38DE-4909-9781-D6FB240C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2-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927639A-1DFD-E54E-AF7D-2DF91508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1"/>
            <a:ext cx="10744200" cy="838199"/>
          </a:xfrm>
        </p:spPr>
        <p:txBody>
          <a:bodyPr anchor="t">
            <a:noAutofit/>
          </a:bodyPr>
          <a:lstStyle>
            <a:lvl1pPr>
              <a:lnSpc>
                <a:spcPts val="3200"/>
              </a:lnSpc>
              <a:defRPr sz="2600" b="1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E219C4-CCEF-0044-9B1D-A518C644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1"/>
          <a:stretch/>
        </p:blipFill>
        <p:spPr>
          <a:xfrm>
            <a:off x="0" y="6138000"/>
            <a:ext cx="12192000" cy="720000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A8D133E8-215A-D84B-9189-6F15CFE66F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1600200"/>
            <a:ext cx="5207000" cy="4724400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Clr>
                <a:schemeClr val="tx2"/>
              </a:buClr>
              <a:buNone/>
              <a:defRPr sz="1800" b="0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8E698-4128-CF43-9EB7-BFD65F2B3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525992"/>
            <a:ext cx="243000" cy="270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7540B-E463-B441-AF58-3BB5E490A86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3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0BF7EDA3-A3D5-4B6A-9DEB-A5E894433244}" type="datetime1">
              <a:rPr lang="en-GB" smtClean="0"/>
              <a:t>29/06/2022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279D16-0375-364E-905A-B13F85E350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15402" y="63404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22378AFE-38DE-4909-9781-D6FB240C56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CB0B8398-4401-7845-87A1-031711D02F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70600" y="1600200"/>
            <a:ext cx="5207000" cy="4724400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buClr>
                <a:schemeClr val="tx2"/>
              </a:buClr>
              <a:buNone/>
              <a:defRPr sz="1800" b="0" i="0">
                <a:solidFill>
                  <a:schemeClr val="tx1"/>
                </a:solidFill>
                <a:latin typeface="ABC Favorit" panose="020B0504030202060203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85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336">
          <p15:clr>
            <a:srgbClr val="FBAE40"/>
          </p15:clr>
        </p15:guide>
        <p15:guide id="3" pos="2496">
          <p15:clr>
            <a:srgbClr val="FBAE40"/>
          </p15:clr>
        </p15:guide>
        <p15:guide id="4" pos="2736">
          <p15:clr>
            <a:srgbClr val="FBAE40"/>
          </p15:clr>
        </p15:guide>
        <p15:guide id="5" pos="4896">
          <p15:clr>
            <a:srgbClr val="FBAE40"/>
          </p15:clr>
        </p15:guide>
        <p15:guide id="6" pos="7344">
          <p15:clr>
            <a:srgbClr val="FBAE40"/>
          </p15:clr>
        </p15:guide>
        <p15:guide id="7" pos="5184">
          <p15:clr>
            <a:srgbClr val="FBAE40"/>
          </p15:clr>
        </p15:guide>
        <p15:guide id="8" orient="horz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9C41E7-BF2A-4192-B6D9-7A11D52C8B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397706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95" imgH="396" progId="TCLayout.ActiveDocument.1">
                  <p:embed/>
                </p:oleObj>
              </mc:Choice>
              <mc:Fallback>
                <p:oleObj name="think-cell Slide" r:id="rId20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5FE73E-25CB-8149-97A6-896F7F5E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63A52-E192-0546-9ACB-48D853E59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A26027C9-96E1-AB43-BCD1-BFB4B3D3E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3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E96BB8E1-C0A7-4C87-8623-FF9BAD26992D}" type="datetime1">
              <a:rPr lang="en-GB" smtClean="0"/>
              <a:t>29/06/2022</a:t>
            </a:fld>
            <a:endParaRPr lang="en-GB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B52E9BEB-0532-8042-8ADC-DE06B5AC1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6933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tx1"/>
                </a:solidFill>
                <a:latin typeface="ABC Favorit Medium" panose="020B0504030202060203" pitchFamily="34" charset="77"/>
              </a:defRPr>
            </a:lvl1pPr>
          </a:lstStyle>
          <a:p>
            <a:fld id="{22378AFE-38DE-4909-9781-D6FB240C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8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chart" Target="../charts/chart1.xml"/><Relationship Id="rId3" Type="http://schemas.openxmlformats.org/officeDocument/2006/relationships/tags" Target="../tags/tag6.xml"/><Relationship Id="rId21" Type="http://schemas.openxmlformats.org/officeDocument/2006/relationships/image" Target="../media/image16.jpe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13.png"/><Relationship Id="rId2" Type="http://schemas.openxmlformats.org/officeDocument/2006/relationships/tags" Target="../tags/tag5.xml"/><Relationship Id="rId16" Type="http://schemas.openxmlformats.org/officeDocument/2006/relationships/image" Target="../media/image12.emf"/><Relationship Id="rId20" Type="http://schemas.openxmlformats.org/officeDocument/2006/relationships/image" Target="../media/image15.jp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oleObject" Target="../embeddings/oleObject3.bin"/><Relationship Id="rId23" Type="http://schemas.openxmlformats.org/officeDocument/2006/relationships/chart" Target="../charts/chart2.xml"/><Relationship Id="rId10" Type="http://schemas.openxmlformats.org/officeDocument/2006/relationships/tags" Target="../tags/tag13.xml"/><Relationship Id="rId19" Type="http://schemas.openxmlformats.org/officeDocument/2006/relationships/image" Target="../media/image14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chart" Target="../charts/char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.emf"/><Relationship Id="rId5" Type="http://schemas.openxmlformats.org/officeDocument/2006/relationships/tags" Target="../tags/tag22.xml"/><Relationship Id="rId10" Type="http://schemas.openxmlformats.org/officeDocument/2006/relationships/oleObject" Target="../embeddings/oleObject5.bin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8.xml"/><Relationship Id="rId7" Type="http://schemas.openxmlformats.org/officeDocument/2006/relationships/oleObject" Target="../embeddings/oleObject6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oleObject" Target="../embeddings/oleObject8.bin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31.xml"/><Relationship Id="rId6" Type="http://schemas.openxmlformats.org/officeDocument/2006/relationships/image" Target="../media/image15.jp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20.emf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D06030E-75E5-4929-910D-9740669F23A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1056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C82B9A7-B8D4-47CA-A156-D6A90FCB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5400" dirty="0">
                <a:solidFill>
                  <a:schemeClr val="bg1"/>
                </a:solidFill>
              </a:rPr>
              <a:t>Pay the world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78365-F725-4932-BFE3-64D2112BFA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996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DA8CA40-44A7-CF5E-A305-5BBB369002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301944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7772400" imgH="10058400" progId="TCLayout.ActiveDocument.1">
                  <p:embed/>
                </p:oleObj>
              </mc:Choice>
              <mc:Fallback>
                <p:oleObj name="think-cell Slide" r:id="rId1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DA8CA40-44A7-CF5E-A305-5BBB36900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D3A343-2886-F220-EA14-0C12574A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Want to compete with </a:t>
            </a:r>
            <a:r>
              <a:rPr lang="en-GB" dirty="0" err="1"/>
              <a:t>Fintechs</a:t>
            </a:r>
            <a:r>
              <a:rPr lang="en-GB" dirty="0"/>
              <a:t> to capture large and fast growing cross-border payments opportunity?  </a:t>
            </a:r>
          </a:p>
        </p:txBody>
      </p:sp>
      <p:pic>
        <p:nvPicPr>
          <p:cNvPr id="129" name="Picture 6" descr="Our logo (Wise) — Wise Brand site">
            <a:extLst>
              <a:ext uri="{FF2B5EF4-FFF2-40B4-BE49-F238E27FC236}">
                <a16:creationId xmlns:a16="http://schemas.microsoft.com/office/drawing/2014/main" id="{B6355DF1-F6F8-B6B4-45DB-B0A9565A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2F5F7"/>
              </a:clrFrom>
              <a:clrTo>
                <a:srgbClr val="F2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960" y="4046686"/>
            <a:ext cx="1680877" cy="11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8" name="Chart 147">
            <a:extLst>
              <a:ext uri="{FF2B5EF4-FFF2-40B4-BE49-F238E27FC236}">
                <a16:creationId xmlns:a16="http://schemas.microsoft.com/office/drawing/2014/main" id="{F269BEC1-2117-8D2F-C7CC-0C550056B65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306627"/>
              </p:ext>
            </p:extLst>
          </p:nvPr>
        </p:nvGraphicFramePr>
        <p:xfrm>
          <a:off x="954088" y="3008313"/>
          <a:ext cx="4191000" cy="2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37A69CC6-85FC-F36A-9ADD-556104B8BDA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824288" y="5770563"/>
            <a:ext cx="461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65100" indent="-165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95288" indent="-158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7375" indent="-1444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66763" indent="-1539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BD2F696-47AC-4FAC-8BA2-89DD21CCF3B6}" type="datetime'''''''''''2''''''''''0''''''''''''''''''''2''''''7'">
              <a:rPr lang="en-US" altLang="en-US" sz="1400" smtClean="0">
                <a:solidFill>
                  <a:schemeClr val="tx1"/>
                </a:solidFill>
              </a:rPr>
              <a:pPr/>
              <a:t>2027</a:t>
            </a:fld>
            <a:r>
              <a:rPr lang="en-US" altLang="en-US" sz="1400">
                <a:solidFill>
                  <a:schemeClr val="tx1"/>
                </a:solidFill>
              </a:rPr>
              <a:t>E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FB37A965-D319-6DAC-59C0-5CA8DEB1607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854200" y="5770563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65100" indent="-165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95288" indent="-158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7375" indent="-1444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66763" indent="-1539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EAFF8E0-12CB-47E7-87E0-91918A7170E7}" type="datetime'''''''''''''''''''''''2''''''''0''''''''''''1''''7'''''''">
              <a:rPr lang="en-US" altLang="en-US" sz="1400" smtClean="0">
                <a:solidFill>
                  <a:schemeClr val="tx1"/>
                </a:solidFill>
              </a:rPr>
              <a:pPr/>
              <a:t>2017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3" name="Google Shape;331;ge672fc1bf4_0_330">
            <a:extLst>
              <a:ext uri="{FF2B5EF4-FFF2-40B4-BE49-F238E27FC236}">
                <a16:creationId xmlns:a16="http://schemas.microsoft.com/office/drawing/2014/main" id="{D718C0A4-3938-5A6D-2EA8-58734FCCDB16}"/>
              </a:ext>
            </a:extLst>
          </p:cNvPr>
          <p:cNvSpPr txBox="1"/>
          <p:nvPr/>
        </p:nvSpPr>
        <p:spPr>
          <a:xfrm>
            <a:off x="1049842" y="1371600"/>
            <a:ext cx="3999492" cy="190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1" dirty="0">
                <a:solidFill>
                  <a:schemeClr val="dk1"/>
                </a:solidFill>
              </a:rPr>
              <a:t>Global cross-border payments volume from 2017-2027e</a:t>
            </a:r>
            <a:endParaRPr sz="1600" b="1" dirty="0">
              <a:solidFill>
                <a:schemeClr val="dk1"/>
              </a:solidFill>
            </a:endParaRPr>
          </a:p>
        </p:txBody>
      </p:sp>
      <p:pic>
        <p:nvPicPr>
          <p:cNvPr id="134" name="Picture 2" descr="Mastercard">
            <a:extLst>
              <a:ext uri="{FF2B5EF4-FFF2-40B4-BE49-F238E27FC236}">
                <a16:creationId xmlns:a16="http://schemas.microsoft.com/office/drawing/2014/main" id="{CD41C88B-3CBC-3CB4-353C-B40D87030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EEEFEA"/>
              </a:clrFrom>
              <a:clrTo>
                <a:srgbClr val="EEE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078" y="2672648"/>
            <a:ext cx="1575347" cy="98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Google Shape;2158;p96">
            <a:extLst>
              <a:ext uri="{FF2B5EF4-FFF2-40B4-BE49-F238E27FC236}">
                <a16:creationId xmlns:a16="http://schemas.microsoft.com/office/drawing/2014/main" id="{F578E7CE-853D-AFC8-8A9E-2C34FBB11F51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568787" y="4897055"/>
            <a:ext cx="1553638" cy="3850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6" name="Picture 4" descr="Visa Direct – Fis Financial Credit">
            <a:extLst>
              <a:ext uri="{FF2B5EF4-FFF2-40B4-BE49-F238E27FC236}">
                <a16:creationId xmlns:a16="http://schemas.microsoft.com/office/drawing/2014/main" id="{431015A9-AF44-F5F3-7CA2-A8102881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EDEEEF"/>
              </a:clrFrom>
              <a:clrTo>
                <a:srgbClr val="ED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061" y="2927687"/>
            <a:ext cx="1867380" cy="14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6" descr="MoneyGram logo and symbol, meaning, history, PNG">
            <a:extLst>
              <a:ext uri="{FF2B5EF4-FFF2-40B4-BE49-F238E27FC236}">
                <a16:creationId xmlns:a16="http://schemas.microsoft.com/office/drawing/2014/main" id="{E080D2FB-C924-92E8-6963-194627B6F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854" y="3689043"/>
            <a:ext cx="1575347" cy="8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8B8AA3A-C9FD-B81C-2A09-6C8A893F128F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467725" y="3263900"/>
            <a:ext cx="8937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9B087D9-E778-7990-DCCB-0FA266C182D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467725" y="3630613"/>
            <a:ext cx="893763" cy="246062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9" name="Chart 148">
            <a:extLst>
              <a:ext uri="{FF2B5EF4-FFF2-40B4-BE49-F238E27FC236}">
                <a16:creationId xmlns:a16="http://schemas.microsoft.com/office/drawing/2014/main" id="{8BA11500-BC58-C65A-4F78-7E8A674E2438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67848464"/>
              </p:ext>
            </p:extLst>
          </p:nvPr>
        </p:nvGraphicFramePr>
        <p:xfrm>
          <a:off x="6819900" y="3181350"/>
          <a:ext cx="4191000" cy="261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29CEE562-B382-24D3-28F9-6E5F2D79EB5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9690100" y="5770563"/>
            <a:ext cx="461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65100" indent="-165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95288" indent="-158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7375" indent="-1444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66763" indent="-1539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6E7083-9523-48C8-A2A1-B54C79580E5E}" type="datetime'''''''''2''''0''''''2''''''''''''''''7'''">
              <a:rPr lang="en-US" altLang="en-US" sz="1400" smtClean="0">
                <a:solidFill>
                  <a:schemeClr val="tx1"/>
                </a:solidFill>
              </a:rPr>
              <a:pPr/>
              <a:t>2027</a:t>
            </a:fld>
            <a:r>
              <a:rPr lang="en-US" altLang="en-US" sz="1400">
                <a:solidFill>
                  <a:schemeClr val="tx1"/>
                </a:solidFill>
              </a:rPr>
              <a:t>E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6A0E3999-0455-9029-A994-3830A3C81A69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7683501" y="3046413"/>
            <a:ext cx="449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400" dirty="0"/>
              <a:t>100%</a:t>
            </a:r>
            <a:endParaRPr lang="en-GB" sz="14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7632A821-4335-2E96-FFD7-D7B9E7FF4C2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7720013" y="5770563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65100" indent="-165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95288" indent="-158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87375" indent="-1444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66763" indent="-15398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3FF4616-55B3-4462-B482-109E6A93E98F}" type="datetime'20''''''''''''''''''''''''''''''''''''''1''''''''''''''''7'">
              <a:rPr lang="en-US" altLang="en-US" sz="1400" smtClean="0">
                <a:solidFill>
                  <a:schemeClr val="tx1"/>
                </a:solidFill>
              </a:rPr>
              <a:pPr/>
              <a:t>2017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F8207D52-7BB6-F6B2-82DF-86B5291D7474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6780212" y="4575175"/>
            <a:ext cx="425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FD40BEE-890F-44BA-8CDA-7EC0C4ADBA23}" type="datetime'B''''''''''''''''''''''''''''a''nk''s'''''''''''''''''''''">
              <a:rPr lang="en-GB" altLang="en-US" sz="1400" smtClean="0"/>
              <a:pPr/>
              <a:t>Banks</a:t>
            </a:fld>
            <a:endParaRPr lang="en-GB" sz="1400" dirty="0"/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747DC7DC-A724-68FD-8FC0-77E9236543F1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9696451" y="3046413"/>
            <a:ext cx="449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F00927-094E-45B2-BA25-061D01AC6146}" type="datetime'''''''''''''''''1''''''0''''0''''''''''''''%'''''''''''">
              <a:rPr lang="en-GB" altLang="en-US" sz="1400" smtClean="0"/>
              <a:pPr/>
              <a:t>100%</a:t>
            </a:fld>
            <a:endParaRPr lang="en-GB" sz="1400" dirty="0"/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0AA8880E-6E03-E156-9F61-2E2346CF77D2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6275388" y="3351213"/>
            <a:ext cx="9302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BF902FF-DF68-4483-AD8F-49805822EB12}" type="datetime'''''''Non ''b''an''k'''''''''''' ''''''''''F''''''I''s'''">
              <a:rPr lang="en-GB" altLang="en-US" sz="1400" smtClean="0"/>
              <a:pPr/>
              <a:t>Non bank FIs</a:t>
            </a:fld>
            <a:endParaRPr lang="en-GB" sz="14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8D7036C-F6EC-5A0B-62ED-28133E0C7D47}"/>
              </a:ext>
            </a:extLst>
          </p:cNvPr>
          <p:cNvSpPr txBox="1"/>
          <p:nvPr/>
        </p:nvSpPr>
        <p:spPr>
          <a:xfrm>
            <a:off x="10418564" y="2604681"/>
            <a:ext cx="1703861" cy="276999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GB" sz="1200" b="1" i="0" dirty="0">
                <a:latin typeface="Aeonik Medium" panose="02010503030300000000" pitchFamily="2" charset="0"/>
              </a:rPr>
              <a:t>Selected non bank FIs </a:t>
            </a:r>
          </a:p>
        </p:txBody>
      </p:sp>
      <p:sp>
        <p:nvSpPr>
          <p:cNvPr id="150" name="Google Shape;331;ge672fc1bf4_0_330">
            <a:extLst>
              <a:ext uri="{FF2B5EF4-FFF2-40B4-BE49-F238E27FC236}">
                <a16:creationId xmlns:a16="http://schemas.microsoft.com/office/drawing/2014/main" id="{011E7535-2DFF-566C-3D2C-9B59815DE462}"/>
              </a:ext>
            </a:extLst>
          </p:cNvPr>
          <p:cNvSpPr txBox="1"/>
          <p:nvPr/>
        </p:nvSpPr>
        <p:spPr>
          <a:xfrm>
            <a:off x="6593379" y="877998"/>
            <a:ext cx="4334815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b="1" i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1" dirty="0">
                <a:solidFill>
                  <a:schemeClr val="dk1"/>
                </a:solidFill>
              </a:rPr>
              <a:t>Non bank FIs </a:t>
            </a:r>
            <a:r>
              <a:rPr lang="en-GB" sz="1600" b="1" i="1" u="none" strike="noStrike" cap="none" dirty="0">
                <a:solidFill>
                  <a:schemeClr val="dk1"/>
                </a:solidFill>
              </a:rPr>
              <a:t>and banks share of cross border payments volume</a:t>
            </a:r>
            <a:endParaRPr sz="1600" i="1" u="none" strike="noStrike" cap="none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3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0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DA8CA40-44A7-CF5E-A305-5BBB369002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90269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D3A343-2886-F220-EA14-0C12574A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Increase your cross-border payments revenue 3x by integrating </a:t>
            </a:r>
            <a:r>
              <a:rPr lang="en-GB" dirty="0" err="1"/>
              <a:t>Thunes</a:t>
            </a:r>
            <a:r>
              <a:rPr lang="en-GB" dirty="0"/>
              <a:t>’ global payment network to access hard to reach and fast growing markets…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6A94-03B2-E442-A392-B62D056322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78AFE-38DE-4909-9781-D6FB240C567D}" type="slidenum">
              <a:rPr lang="en-GB" smtClean="0"/>
              <a:t>3</a:t>
            </a:fld>
            <a:endParaRPr lang="en-GB"/>
          </a:p>
        </p:txBody>
      </p:sp>
      <p:cxnSp>
        <p:nvCxnSpPr>
          <p:cNvPr id="21" name="Google Shape;1709;p93">
            <a:extLst>
              <a:ext uri="{FF2B5EF4-FFF2-40B4-BE49-F238E27FC236}">
                <a16:creationId xmlns:a16="http://schemas.microsoft.com/office/drawing/2014/main" id="{C3EB6D8B-2890-413C-3E1F-ADA0E2DD284B}"/>
              </a:ext>
            </a:extLst>
          </p:cNvPr>
          <p:cNvCxnSpPr/>
          <p:nvPr/>
        </p:nvCxnSpPr>
        <p:spPr>
          <a:xfrm>
            <a:off x="2604309" y="4033135"/>
            <a:ext cx="1796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1691;p93">
            <a:extLst>
              <a:ext uri="{FF2B5EF4-FFF2-40B4-BE49-F238E27FC236}">
                <a16:creationId xmlns:a16="http://schemas.microsoft.com/office/drawing/2014/main" id="{2A3C198D-117F-4EDD-B010-C6CCE4D8A428}"/>
              </a:ext>
            </a:extLst>
          </p:cNvPr>
          <p:cNvSpPr txBox="1">
            <a:spLocks/>
          </p:cNvSpPr>
          <p:nvPr/>
        </p:nvSpPr>
        <p:spPr>
          <a:xfrm>
            <a:off x="8915402" y="6340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latin typeface="ABC Favorit Medium" panose="020B050403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000"/>
            </a:pPr>
            <a:fld id="{00000000-1234-1234-1234-123412341234}" type="slidenum">
              <a:rPr lang="en" smtClean="0">
                <a:latin typeface="ABC Favorit" panose="020B0504030202060203"/>
              </a:rPr>
              <a:pPr>
                <a:buSzPts val="1000"/>
              </a:pPr>
              <a:t>3</a:t>
            </a:fld>
            <a:endParaRPr lang="en">
              <a:latin typeface="ABC Favorit" panose="020B0504030202060203"/>
            </a:endParaRPr>
          </a:p>
        </p:txBody>
      </p:sp>
      <p:grpSp>
        <p:nvGrpSpPr>
          <p:cNvPr id="23" name="Google Shape;1694;p93">
            <a:extLst>
              <a:ext uri="{FF2B5EF4-FFF2-40B4-BE49-F238E27FC236}">
                <a16:creationId xmlns:a16="http://schemas.microsoft.com/office/drawing/2014/main" id="{1AAFEFB7-9464-1C1D-4506-7AA87E9348DC}"/>
              </a:ext>
            </a:extLst>
          </p:cNvPr>
          <p:cNvGrpSpPr/>
          <p:nvPr/>
        </p:nvGrpSpPr>
        <p:grpSpPr>
          <a:xfrm flipH="1">
            <a:off x="8195510" y="2456391"/>
            <a:ext cx="1304947" cy="1576214"/>
            <a:chOff x="2373000" y="3311204"/>
            <a:chExt cx="2046975" cy="1907821"/>
          </a:xfrm>
        </p:grpSpPr>
        <p:sp>
          <p:nvSpPr>
            <p:cNvPr id="24" name="Google Shape;1695;p93">
              <a:extLst>
                <a:ext uri="{FF2B5EF4-FFF2-40B4-BE49-F238E27FC236}">
                  <a16:creationId xmlns:a16="http://schemas.microsoft.com/office/drawing/2014/main" id="{7784FD15-ECBB-1E34-65B3-463486AD8FC4}"/>
                </a:ext>
              </a:extLst>
            </p:cNvPr>
            <p:cNvSpPr/>
            <p:nvPr/>
          </p:nvSpPr>
          <p:spPr>
            <a:xfrm>
              <a:off x="2612250" y="3311205"/>
              <a:ext cx="903899" cy="90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>
                <a:buSzPts val="1100"/>
              </a:pPr>
              <a:endParaRPr sz="1466">
                <a:latin typeface="ABC Favorit" panose="020B0504030202060203"/>
              </a:endParaRPr>
            </a:p>
          </p:txBody>
        </p:sp>
        <p:cxnSp>
          <p:nvCxnSpPr>
            <p:cNvPr id="25" name="Google Shape;1696;p93">
              <a:extLst>
                <a:ext uri="{FF2B5EF4-FFF2-40B4-BE49-F238E27FC236}">
                  <a16:creationId xmlns:a16="http://schemas.microsoft.com/office/drawing/2014/main" id="{5EC64F66-5EE0-A80C-CCDD-648E6ABF9E7C}"/>
                </a:ext>
              </a:extLst>
            </p:cNvPr>
            <p:cNvCxnSpPr>
              <a:stCxn id="24" idx="0"/>
            </p:cNvCxnSpPr>
            <p:nvPr/>
          </p:nvCxnSpPr>
          <p:spPr>
            <a:xfrm rot="10800000">
              <a:off x="2373000" y="3311204"/>
              <a:ext cx="69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1697;p93">
              <a:extLst>
                <a:ext uri="{FF2B5EF4-FFF2-40B4-BE49-F238E27FC236}">
                  <a16:creationId xmlns:a16="http://schemas.microsoft.com/office/drawing/2014/main" id="{C3FB1BB4-3EBE-DCF2-75BA-8506E9FAAC18}"/>
                </a:ext>
              </a:extLst>
            </p:cNvPr>
            <p:cNvCxnSpPr>
              <a:stCxn id="24" idx="2"/>
              <a:endCxn id="27" idx="2"/>
            </p:cNvCxnSpPr>
            <p:nvPr/>
          </p:nvCxnSpPr>
          <p:spPr>
            <a:xfrm>
              <a:off x="3516150" y="3763156"/>
              <a:ext cx="0" cy="10038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1698;p93">
              <a:extLst>
                <a:ext uri="{FF2B5EF4-FFF2-40B4-BE49-F238E27FC236}">
                  <a16:creationId xmlns:a16="http://schemas.microsoft.com/office/drawing/2014/main" id="{EF941BBE-D73C-70D7-8314-C3D3E7F05277}"/>
                </a:ext>
              </a:extLst>
            </p:cNvPr>
            <p:cNvSpPr/>
            <p:nvPr/>
          </p:nvSpPr>
          <p:spPr>
            <a:xfrm rot="10800000">
              <a:off x="3516075" y="4315125"/>
              <a:ext cx="903900" cy="90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>
                <a:buSzPts val="1100"/>
              </a:pPr>
              <a:endParaRPr sz="1466">
                <a:latin typeface="ABC Favorit" panose="020B0504030202060203"/>
              </a:endParaRPr>
            </a:p>
          </p:txBody>
        </p:sp>
      </p:grpSp>
      <p:sp>
        <p:nvSpPr>
          <p:cNvPr id="28" name="Google Shape;1699;p93">
            <a:extLst>
              <a:ext uri="{FF2B5EF4-FFF2-40B4-BE49-F238E27FC236}">
                <a16:creationId xmlns:a16="http://schemas.microsoft.com/office/drawing/2014/main" id="{7B328AA8-9B2B-856D-797C-C7E375D417B0}"/>
              </a:ext>
            </a:extLst>
          </p:cNvPr>
          <p:cNvSpPr/>
          <p:nvPr/>
        </p:nvSpPr>
        <p:spPr>
          <a:xfrm rot="10800000" flipH="1">
            <a:off x="4779874" y="3055415"/>
            <a:ext cx="2455711" cy="1624077"/>
          </a:xfrm>
          <a:prstGeom prst="arc">
            <a:avLst>
              <a:gd name="adj1" fmla="val 11292886"/>
              <a:gd name="adj2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SzPts val="1100"/>
            </a:pPr>
            <a:endParaRPr sz="1466">
              <a:latin typeface="ABC Favorit" panose="020B0504030202060203"/>
            </a:endParaRPr>
          </a:p>
        </p:txBody>
      </p:sp>
      <p:sp>
        <p:nvSpPr>
          <p:cNvPr id="29" name="Google Shape;1701;p93">
            <a:extLst>
              <a:ext uri="{FF2B5EF4-FFF2-40B4-BE49-F238E27FC236}">
                <a16:creationId xmlns:a16="http://schemas.microsoft.com/office/drawing/2014/main" id="{96147D17-CADF-2B59-E6A2-2F56EB30DF59}"/>
              </a:ext>
            </a:extLst>
          </p:cNvPr>
          <p:cNvSpPr/>
          <p:nvPr/>
        </p:nvSpPr>
        <p:spPr>
          <a:xfrm>
            <a:off x="5431985" y="2713654"/>
            <a:ext cx="1216800" cy="1217083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100"/>
            </a:pPr>
            <a:endParaRPr sz="1466">
              <a:latin typeface="ABC Favorit" panose="020B0504030202060203"/>
            </a:endParaRPr>
          </a:p>
        </p:txBody>
      </p:sp>
      <p:sp>
        <p:nvSpPr>
          <p:cNvPr id="30" name="Google Shape;1702;p93">
            <a:extLst>
              <a:ext uri="{FF2B5EF4-FFF2-40B4-BE49-F238E27FC236}">
                <a16:creationId xmlns:a16="http://schemas.microsoft.com/office/drawing/2014/main" id="{5C846F48-A7D9-7C21-EBE2-582AA9A9D143}"/>
              </a:ext>
            </a:extLst>
          </p:cNvPr>
          <p:cNvSpPr/>
          <p:nvPr/>
        </p:nvSpPr>
        <p:spPr>
          <a:xfrm>
            <a:off x="5556841" y="2838499"/>
            <a:ext cx="967200" cy="967248"/>
          </a:xfrm>
          <a:prstGeom prst="ellipse">
            <a:avLst/>
          </a:prstGeom>
          <a:solidFill>
            <a:srgbClr val="3A46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100"/>
            </a:pPr>
            <a:endParaRPr sz="1466">
              <a:latin typeface="ABC Favorit" panose="020B0504030202060203"/>
            </a:endParaRPr>
          </a:p>
        </p:txBody>
      </p:sp>
      <p:sp>
        <p:nvSpPr>
          <p:cNvPr id="31" name="Google Shape;1703;p93">
            <a:extLst>
              <a:ext uri="{FF2B5EF4-FFF2-40B4-BE49-F238E27FC236}">
                <a16:creationId xmlns:a16="http://schemas.microsoft.com/office/drawing/2014/main" id="{81360ABC-93AC-874A-EE32-4DF063E0AFB8}"/>
              </a:ext>
            </a:extLst>
          </p:cNvPr>
          <p:cNvSpPr/>
          <p:nvPr/>
        </p:nvSpPr>
        <p:spPr>
          <a:xfrm>
            <a:off x="4390810" y="3757105"/>
            <a:ext cx="552600" cy="552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100"/>
            </a:pPr>
            <a:endParaRPr sz="1466">
              <a:latin typeface="ABC Favorit" panose="020B0504030202060203"/>
            </a:endParaRPr>
          </a:p>
        </p:txBody>
      </p:sp>
      <p:sp>
        <p:nvSpPr>
          <p:cNvPr id="32" name="Google Shape;1707;p93">
            <a:extLst>
              <a:ext uri="{FF2B5EF4-FFF2-40B4-BE49-F238E27FC236}">
                <a16:creationId xmlns:a16="http://schemas.microsoft.com/office/drawing/2014/main" id="{DC938DDF-0C42-7FBB-2C4A-E280A2CBCF06}"/>
              </a:ext>
            </a:extLst>
          </p:cNvPr>
          <p:cNvSpPr/>
          <p:nvPr/>
        </p:nvSpPr>
        <p:spPr>
          <a:xfrm>
            <a:off x="6290181" y="4346559"/>
            <a:ext cx="552600" cy="55245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1430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400"/>
            </a:pPr>
            <a:endParaRPr sz="1866">
              <a:latin typeface="ABC Favorit" panose="020B0504030202060203"/>
            </a:endParaRPr>
          </a:p>
        </p:txBody>
      </p:sp>
      <p:sp>
        <p:nvSpPr>
          <p:cNvPr id="33" name="Google Shape;1708;p93">
            <a:extLst>
              <a:ext uri="{FF2B5EF4-FFF2-40B4-BE49-F238E27FC236}">
                <a16:creationId xmlns:a16="http://schemas.microsoft.com/office/drawing/2014/main" id="{F1A79CC1-E8E0-16ED-5276-8F6176E1B832}"/>
              </a:ext>
            </a:extLst>
          </p:cNvPr>
          <p:cNvSpPr/>
          <p:nvPr/>
        </p:nvSpPr>
        <p:spPr>
          <a:xfrm>
            <a:off x="6441939" y="4489107"/>
            <a:ext cx="249076" cy="270624"/>
          </a:xfrm>
          <a:custGeom>
            <a:avLst/>
            <a:gdLst/>
            <a:ahLst/>
            <a:cxnLst/>
            <a:rect l="l" t="t" r="r" b="b"/>
            <a:pathLst>
              <a:path w="544" h="592" extrusionOk="0">
                <a:moveTo>
                  <a:pt x="516" y="188"/>
                </a:moveTo>
                <a:cubicBezTo>
                  <a:pt x="471" y="221"/>
                  <a:pt x="379" y="243"/>
                  <a:pt x="272" y="243"/>
                </a:cubicBezTo>
                <a:cubicBezTo>
                  <a:pt x="165" y="243"/>
                  <a:pt x="73" y="221"/>
                  <a:pt x="29" y="188"/>
                </a:cubicBezTo>
                <a:cubicBezTo>
                  <a:pt x="11" y="201"/>
                  <a:pt x="0" y="216"/>
                  <a:pt x="0" y="232"/>
                </a:cubicBezTo>
                <a:cubicBezTo>
                  <a:pt x="0" y="287"/>
                  <a:pt x="122" y="332"/>
                  <a:pt x="272" y="332"/>
                </a:cubicBezTo>
                <a:cubicBezTo>
                  <a:pt x="422" y="332"/>
                  <a:pt x="544" y="287"/>
                  <a:pt x="544" y="232"/>
                </a:cubicBezTo>
                <a:cubicBezTo>
                  <a:pt x="544" y="216"/>
                  <a:pt x="534" y="201"/>
                  <a:pt x="516" y="188"/>
                </a:cubicBezTo>
                <a:close/>
                <a:moveTo>
                  <a:pt x="516" y="448"/>
                </a:moveTo>
                <a:cubicBezTo>
                  <a:pt x="471" y="481"/>
                  <a:pt x="379" y="504"/>
                  <a:pt x="272" y="504"/>
                </a:cubicBezTo>
                <a:cubicBezTo>
                  <a:pt x="165" y="504"/>
                  <a:pt x="73" y="481"/>
                  <a:pt x="29" y="448"/>
                </a:cubicBezTo>
                <a:cubicBezTo>
                  <a:pt x="11" y="462"/>
                  <a:pt x="0" y="477"/>
                  <a:pt x="0" y="493"/>
                </a:cubicBezTo>
                <a:cubicBezTo>
                  <a:pt x="0" y="548"/>
                  <a:pt x="122" y="592"/>
                  <a:pt x="272" y="592"/>
                </a:cubicBezTo>
                <a:cubicBezTo>
                  <a:pt x="422" y="592"/>
                  <a:pt x="544" y="548"/>
                  <a:pt x="544" y="493"/>
                </a:cubicBezTo>
                <a:cubicBezTo>
                  <a:pt x="544" y="477"/>
                  <a:pt x="534" y="462"/>
                  <a:pt x="516" y="448"/>
                </a:cubicBezTo>
                <a:close/>
                <a:moveTo>
                  <a:pt x="516" y="321"/>
                </a:moveTo>
                <a:cubicBezTo>
                  <a:pt x="471" y="353"/>
                  <a:pt x="379" y="376"/>
                  <a:pt x="272" y="376"/>
                </a:cubicBezTo>
                <a:cubicBezTo>
                  <a:pt x="165" y="376"/>
                  <a:pt x="73" y="353"/>
                  <a:pt x="29" y="321"/>
                </a:cubicBezTo>
                <a:cubicBezTo>
                  <a:pt x="11" y="334"/>
                  <a:pt x="0" y="349"/>
                  <a:pt x="0" y="365"/>
                </a:cubicBezTo>
                <a:cubicBezTo>
                  <a:pt x="0" y="420"/>
                  <a:pt x="122" y="464"/>
                  <a:pt x="272" y="464"/>
                </a:cubicBezTo>
                <a:cubicBezTo>
                  <a:pt x="422" y="464"/>
                  <a:pt x="544" y="420"/>
                  <a:pt x="544" y="365"/>
                </a:cubicBezTo>
                <a:cubicBezTo>
                  <a:pt x="544" y="349"/>
                  <a:pt x="534" y="334"/>
                  <a:pt x="516" y="321"/>
                </a:cubicBezTo>
                <a:close/>
                <a:moveTo>
                  <a:pt x="272" y="199"/>
                </a:moveTo>
                <a:cubicBezTo>
                  <a:pt x="422" y="199"/>
                  <a:pt x="544" y="154"/>
                  <a:pt x="544" y="99"/>
                </a:cubicBezTo>
                <a:cubicBezTo>
                  <a:pt x="544" y="44"/>
                  <a:pt x="422" y="0"/>
                  <a:pt x="272" y="0"/>
                </a:cubicBezTo>
                <a:cubicBezTo>
                  <a:pt x="122" y="0"/>
                  <a:pt x="0" y="44"/>
                  <a:pt x="0" y="99"/>
                </a:cubicBezTo>
                <a:cubicBezTo>
                  <a:pt x="0" y="154"/>
                  <a:pt x="122" y="199"/>
                  <a:pt x="272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0" tIns="45688" rIns="91410" bIns="45688" anchor="t" anchorCtr="0">
            <a:noAutofit/>
          </a:bodyPr>
          <a:lstStyle/>
          <a:p>
            <a:pPr>
              <a:buSzPts val="1400"/>
            </a:pPr>
            <a:endParaRPr sz="1866">
              <a:solidFill>
                <a:srgbClr val="6EC329"/>
              </a:solidFill>
              <a:latin typeface="ABC Favorit" panose="020B0504030202060203"/>
            </a:endParaRPr>
          </a:p>
        </p:txBody>
      </p:sp>
      <p:grpSp>
        <p:nvGrpSpPr>
          <p:cNvPr id="34" name="Google Shape;1710;p93">
            <a:extLst>
              <a:ext uri="{FF2B5EF4-FFF2-40B4-BE49-F238E27FC236}">
                <a16:creationId xmlns:a16="http://schemas.microsoft.com/office/drawing/2014/main" id="{4A8B45E0-EC3F-3061-0C77-C7C181ACA7BE}"/>
              </a:ext>
            </a:extLst>
          </p:cNvPr>
          <p:cNvGrpSpPr/>
          <p:nvPr/>
        </p:nvGrpSpPr>
        <p:grpSpPr>
          <a:xfrm rot="10800000">
            <a:off x="8184523" y="4035106"/>
            <a:ext cx="1270910" cy="1509239"/>
            <a:chOff x="2426391" y="3392269"/>
            <a:chExt cx="1993584" cy="1826756"/>
          </a:xfrm>
        </p:grpSpPr>
        <p:sp>
          <p:nvSpPr>
            <p:cNvPr id="35" name="Google Shape;1711;p93">
              <a:extLst>
                <a:ext uri="{FF2B5EF4-FFF2-40B4-BE49-F238E27FC236}">
                  <a16:creationId xmlns:a16="http://schemas.microsoft.com/office/drawing/2014/main" id="{742B9A7C-462F-2F4C-B3C3-DB56670DF426}"/>
                </a:ext>
              </a:extLst>
            </p:cNvPr>
            <p:cNvSpPr/>
            <p:nvPr/>
          </p:nvSpPr>
          <p:spPr>
            <a:xfrm>
              <a:off x="2612250" y="3393378"/>
              <a:ext cx="903899" cy="90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>
                <a:buSzPts val="1100"/>
              </a:pPr>
              <a:endParaRPr sz="1466">
                <a:latin typeface="ABC Favorit" panose="020B0504030202060203"/>
              </a:endParaRPr>
            </a:p>
          </p:txBody>
        </p:sp>
        <p:cxnSp>
          <p:nvCxnSpPr>
            <p:cNvPr id="36" name="Google Shape;1712;p93">
              <a:extLst>
                <a:ext uri="{FF2B5EF4-FFF2-40B4-BE49-F238E27FC236}">
                  <a16:creationId xmlns:a16="http://schemas.microsoft.com/office/drawing/2014/main" id="{A63F1FCC-B794-3D05-0A2B-74CCB4F1A3DC}"/>
                </a:ext>
              </a:extLst>
            </p:cNvPr>
            <p:cNvCxnSpPr/>
            <p:nvPr/>
          </p:nvCxnSpPr>
          <p:spPr>
            <a:xfrm rot="10800000">
              <a:off x="2426391" y="3392269"/>
              <a:ext cx="646401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1713;p93">
              <a:extLst>
                <a:ext uri="{FF2B5EF4-FFF2-40B4-BE49-F238E27FC236}">
                  <a16:creationId xmlns:a16="http://schemas.microsoft.com/office/drawing/2014/main" id="{098CF90A-DEB8-862C-12F9-69625DCAA331}"/>
                </a:ext>
              </a:extLst>
            </p:cNvPr>
            <p:cNvCxnSpPr>
              <a:stCxn id="35" idx="2"/>
            </p:cNvCxnSpPr>
            <p:nvPr/>
          </p:nvCxnSpPr>
          <p:spPr>
            <a:xfrm>
              <a:off x="3516149" y="3845328"/>
              <a:ext cx="0" cy="9426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" name="Google Shape;1714;p93">
              <a:extLst>
                <a:ext uri="{FF2B5EF4-FFF2-40B4-BE49-F238E27FC236}">
                  <a16:creationId xmlns:a16="http://schemas.microsoft.com/office/drawing/2014/main" id="{8164DC20-AC7F-AD63-A89F-EC93987931E4}"/>
                </a:ext>
              </a:extLst>
            </p:cNvPr>
            <p:cNvSpPr/>
            <p:nvPr/>
          </p:nvSpPr>
          <p:spPr>
            <a:xfrm rot="10800000">
              <a:off x="3516075" y="4315125"/>
              <a:ext cx="903900" cy="90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>
                <a:buSzPts val="1100"/>
              </a:pPr>
              <a:endParaRPr sz="1466">
                <a:latin typeface="ABC Favorit" panose="020B0504030202060203"/>
              </a:endParaRPr>
            </a:p>
          </p:txBody>
        </p:sp>
      </p:grpSp>
      <p:sp>
        <p:nvSpPr>
          <p:cNvPr id="39" name="Google Shape;1715;p93">
            <a:extLst>
              <a:ext uri="{FF2B5EF4-FFF2-40B4-BE49-F238E27FC236}">
                <a16:creationId xmlns:a16="http://schemas.microsoft.com/office/drawing/2014/main" id="{62FDC25B-7EB2-3E3E-2428-84EDCFA9D627}"/>
              </a:ext>
            </a:extLst>
          </p:cNvPr>
          <p:cNvSpPr/>
          <p:nvPr/>
        </p:nvSpPr>
        <p:spPr>
          <a:xfrm>
            <a:off x="9310809" y="2278568"/>
            <a:ext cx="2035800" cy="111048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SzPts val="1100"/>
            </a:pPr>
            <a:endParaRPr sz="1466">
              <a:latin typeface="ABC Favorit" panose="020B0504030202060203"/>
            </a:endParaRPr>
          </a:p>
        </p:txBody>
      </p:sp>
      <p:sp>
        <p:nvSpPr>
          <p:cNvPr id="40" name="Google Shape;1716;p93">
            <a:extLst>
              <a:ext uri="{FF2B5EF4-FFF2-40B4-BE49-F238E27FC236}">
                <a16:creationId xmlns:a16="http://schemas.microsoft.com/office/drawing/2014/main" id="{E3CDAD27-FD45-E984-D59F-5F3ECCE0A5A3}"/>
              </a:ext>
            </a:extLst>
          </p:cNvPr>
          <p:cNvSpPr txBox="1"/>
          <p:nvPr/>
        </p:nvSpPr>
        <p:spPr>
          <a:xfrm>
            <a:off x="9457210" y="2303762"/>
            <a:ext cx="1742999" cy="26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noAutofit/>
          </a:bodyPr>
          <a:lstStyle/>
          <a:p>
            <a:pPr algn="ctr">
              <a:lnSpc>
                <a:spcPct val="90000"/>
              </a:lnSpc>
              <a:buSzPts val="800"/>
            </a:pPr>
            <a:r>
              <a:rPr lang="en" sz="1600" b="1" dirty="0">
                <a:latin typeface="ABC Favorit" panose="020B0504030202060203"/>
              </a:rPr>
              <a:t>130+ countries, including hard to reach yet fast growing markets</a:t>
            </a:r>
            <a:endParaRPr sz="1600" b="1" dirty="0">
              <a:latin typeface="ABC Favorit" panose="020B0504030202060203"/>
            </a:endParaRPr>
          </a:p>
        </p:txBody>
      </p:sp>
      <p:cxnSp>
        <p:nvCxnSpPr>
          <p:cNvPr id="41" name="Google Shape;1717;p93">
            <a:extLst>
              <a:ext uri="{FF2B5EF4-FFF2-40B4-BE49-F238E27FC236}">
                <a16:creationId xmlns:a16="http://schemas.microsoft.com/office/drawing/2014/main" id="{D8280DFC-903D-6990-0BAC-BF3EE8EBF6E1}"/>
              </a:ext>
            </a:extLst>
          </p:cNvPr>
          <p:cNvCxnSpPr>
            <a:cxnSpLocks/>
            <a:stCxn id="49" idx="1"/>
            <a:endCxn id="76" idx="6"/>
          </p:cNvCxnSpPr>
          <p:nvPr/>
        </p:nvCxnSpPr>
        <p:spPr>
          <a:xfrm flipH="1">
            <a:off x="7694407" y="4030253"/>
            <a:ext cx="1616402" cy="308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1719;p93">
            <a:extLst>
              <a:ext uri="{FF2B5EF4-FFF2-40B4-BE49-F238E27FC236}">
                <a16:creationId xmlns:a16="http://schemas.microsoft.com/office/drawing/2014/main" id="{CFB9C849-CA19-1586-6E15-A6A99B20D070}"/>
              </a:ext>
            </a:extLst>
          </p:cNvPr>
          <p:cNvSpPr txBox="1"/>
          <p:nvPr/>
        </p:nvSpPr>
        <p:spPr>
          <a:xfrm>
            <a:off x="3869447" y="4370624"/>
            <a:ext cx="1545693" cy="65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SzPts val="1200"/>
            </a:pPr>
            <a:r>
              <a:rPr lang="en" sz="1200" b="1" dirty="0">
                <a:solidFill>
                  <a:srgbClr val="2D3549"/>
                </a:solidFill>
                <a:latin typeface="ABC Favorit" panose="020B0504030202060203"/>
              </a:rPr>
              <a:t>APM </a:t>
            </a:r>
            <a:endParaRPr sz="1200" b="1" dirty="0">
              <a:solidFill>
                <a:srgbClr val="2D3549"/>
              </a:solidFill>
              <a:latin typeface="ABC Favorit" panose="020B0504030202060203"/>
            </a:endParaRPr>
          </a:p>
          <a:p>
            <a:pPr algn="ctr">
              <a:buSzPts val="1200"/>
            </a:pPr>
            <a:r>
              <a:rPr lang="en" sz="1200" dirty="0">
                <a:solidFill>
                  <a:srgbClr val="2D3549"/>
                </a:solidFill>
                <a:latin typeface="ABC Favorit" panose="020B0504030202060203"/>
              </a:rPr>
              <a:t>COLLECTIONS</a:t>
            </a:r>
            <a:endParaRPr sz="1200" dirty="0">
              <a:solidFill>
                <a:srgbClr val="2D3549"/>
              </a:solidFill>
              <a:latin typeface="ABC Favorit" panose="020B0504030202060203"/>
            </a:endParaRPr>
          </a:p>
        </p:txBody>
      </p:sp>
      <p:sp>
        <p:nvSpPr>
          <p:cNvPr id="43" name="Google Shape;1720;p93">
            <a:extLst>
              <a:ext uri="{FF2B5EF4-FFF2-40B4-BE49-F238E27FC236}">
                <a16:creationId xmlns:a16="http://schemas.microsoft.com/office/drawing/2014/main" id="{AF12D435-931B-A196-5813-2458B7AB1E35}"/>
              </a:ext>
            </a:extLst>
          </p:cNvPr>
          <p:cNvSpPr txBox="1"/>
          <p:nvPr/>
        </p:nvSpPr>
        <p:spPr>
          <a:xfrm>
            <a:off x="6080996" y="4936393"/>
            <a:ext cx="987897" cy="45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SzPts val="1200"/>
            </a:pPr>
            <a:r>
              <a:rPr lang="en" sz="1200" b="1">
                <a:solidFill>
                  <a:srgbClr val="2D3549"/>
                </a:solidFill>
                <a:latin typeface="ABC Favorit" panose="020B0504030202060203"/>
              </a:rPr>
              <a:t>MASS</a:t>
            </a:r>
            <a:endParaRPr sz="1200" b="1">
              <a:solidFill>
                <a:srgbClr val="2D3549"/>
              </a:solidFill>
              <a:latin typeface="ABC Favorit" panose="020B0504030202060203"/>
            </a:endParaRPr>
          </a:p>
          <a:p>
            <a:pPr algn="ctr">
              <a:buSzPts val="1200"/>
            </a:pPr>
            <a:r>
              <a:rPr lang="en" sz="1200">
                <a:solidFill>
                  <a:srgbClr val="2D3549"/>
                </a:solidFill>
                <a:latin typeface="ABC Favorit" panose="020B0504030202060203"/>
              </a:rPr>
              <a:t>PAYOUTS</a:t>
            </a:r>
            <a:endParaRPr sz="1200">
              <a:solidFill>
                <a:srgbClr val="2D3549"/>
              </a:solidFill>
              <a:latin typeface="ABC Favorit" panose="020B0504030202060203"/>
            </a:endParaRPr>
          </a:p>
        </p:txBody>
      </p:sp>
      <p:sp>
        <p:nvSpPr>
          <p:cNvPr id="49" name="Google Shape;1718;p93">
            <a:extLst>
              <a:ext uri="{FF2B5EF4-FFF2-40B4-BE49-F238E27FC236}">
                <a16:creationId xmlns:a16="http://schemas.microsoft.com/office/drawing/2014/main" id="{BE71468D-0B1E-27DC-AA94-7B1261F3E464}"/>
              </a:ext>
            </a:extLst>
          </p:cNvPr>
          <p:cNvSpPr/>
          <p:nvPr/>
        </p:nvSpPr>
        <p:spPr>
          <a:xfrm>
            <a:off x="9310809" y="3477653"/>
            <a:ext cx="2035800" cy="1105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SzPts val="1100"/>
            </a:pPr>
            <a:endParaRPr sz="1466">
              <a:latin typeface="ABC Favorit" panose="020B0504030202060203"/>
            </a:endParaRPr>
          </a:p>
        </p:txBody>
      </p:sp>
      <p:sp>
        <p:nvSpPr>
          <p:cNvPr id="50" name="Google Shape;1727;p93">
            <a:extLst>
              <a:ext uri="{FF2B5EF4-FFF2-40B4-BE49-F238E27FC236}">
                <a16:creationId xmlns:a16="http://schemas.microsoft.com/office/drawing/2014/main" id="{BB4D25CA-2FDB-6053-F6F8-9839D9798088}"/>
              </a:ext>
            </a:extLst>
          </p:cNvPr>
          <p:cNvSpPr txBox="1"/>
          <p:nvPr/>
        </p:nvSpPr>
        <p:spPr>
          <a:xfrm>
            <a:off x="9455433" y="3662830"/>
            <a:ext cx="1742999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noAutofit/>
          </a:bodyPr>
          <a:lstStyle/>
          <a:p>
            <a:pPr algn="ctr">
              <a:lnSpc>
                <a:spcPct val="90000"/>
              </a:lnSpc>
              <a:buSzPts val="800"/>
            </a:pPr>
            <a:r>
              <a:rPr lang="en" sz="1600" b="1" dirty="0">
                <a:latin typeface="ABC Favorit" panose="020B0504030202060203"/>
              </a:rPr>
              <a:t>80+ currencies, including exotic currencies</a:t>
            </a:r>
            <a:endParaRPr sz="1600" b="1" dirty="0">
              <a:latin typeface="ABC Favorit" panose="020B0504030202060203"/>
            </a:endParaRPr>
          </a:p>
        </p:txBody>
      </p:sp>
      <p:sp>
        <p:nvSpPr>
          <p:cNvPr id="51" name="Google Shape;1728;p93">
            <a:extLst>
              <a:ext uri="{FF2B5EF4-FFF2-40B4-BE49-F238E27FC236}">
                <a16:creationId xmlns:a16="http://schemas.microsoft.com/office/drawing/2014/main" id="{3305F3EB-56AE-781B-29B1-0F34B27ADB6E}"/>
              </a:ext>
            </a:extLst>
          </p:cNvPr>
          <p:cNvSpPr/>
          <p:nvPr/>
        </p:nvSpPr>
        <p:spPr>
          <a:xfrm>
            <a:off x="9310809" y="4671452"/>
            <a:ext cx="2035800" cy="1105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>
              <a:buSzPts val="1100"/>
            </a:pPr>
            <a:endParaRPr sz="1466">
              <a:latin typeface="ABC Favorit" panose="020B0504030202060203"/>
            </a:endParaRPr>
          </a:p>
        </p:txBody>
      </p:sp>
      <p:sp>
        <p:nvSpPr>
          <p:cNvPr id="56" name="Google Shape;1733;p93">
            <a:extLst>
              <a:ext uri="{FF2B5EF4-FFF2-40B4-BE49-F238E27FC236}">
                <a16:creationId xmlns:a16="http://schemas.microsoft.com/office/drawing/2014/main" id="{4282CFAC-BA5B-4DEF-1C18-DAC0F6468231}"/>
              </a:ext>
            </a:extLst>
          </p:cNvPr>
          <p:cNvSpPr txBox="1"/>
          <p:nvPr/>
        </p:nvSpPr>
        <p:spPr>
          <a:xfrm>
            <a:off x="9470279" y="4767199"/>
            <a:ext cx="1742999" cy="26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noAutofit/>
          </a:bodyPr>
          <a:lstStyle/>
          <a:p>
            <a:pPr algn="ctr">
              <a:lnSpc>
                <a:spcPct val="90000"/>
              </a:lnSpc>
              <a:buSzPts val="800"/>
            </a:pPr>
            <a:r>
              <a:rPr lang="en" sz="1600" b="1" dirty="0">
                <a:latin typeface="ABC Favorit" panose="020B0504030202060203"/>
              </a:rPr>
              <a:t>4bn bank accounts and 1.5bn mobile wallets</a:t>
            </a:r>
            <a:endParaRPr sz="1600" b="1" dirty="0">
              <a:latin typeface="ABC Favorit" panose="020B0504030202060203"/>
            </a:endParaRPr>
          </a:p>
        </p:txBody>
      </p:sp>
      <p:grpSp>
        <p:nvGrpSpPr>
          <p:cNvPr id="60" name="Google Shape;1737;p93">
            <a:extLst>
              <a:ext uri="{FF2B5EF4-FFF2-40B4-BE49-F238E27FC236}">
                <a16:creationId xmlns:a16="http://schemas.microsoft.com/office/drawing/2014/main" id="{C9D03699-9CF8-336B-5E14-0810D63DD465}"/>
              </a:ext>
            </a:extLst>
          </p:cNvPr>
          <p:cNvGrpSpPr/>
          <p:nvPr/>
        </p:nvGrpSpPr>
        <p:grpSpPr>
          <a:xfrm rot="10800000" flipH="1">
            <a:off x="2589424" y="4032608"/>
            <a:ext cx="1304947" cy="1388561"/>
            <a:chOff x="2373000" y="3538336"/>
            <a:chExt cx="2046975" cy="1680689"/>
          </a:xfrm>
        </p:grpSpPr>
        <p:sp>
          <p:nvSpPr>
            <p:cNvPr id="61" name="Google Shape;1738;p93">
              <a:extLst>
                <a:ext uri="{FF2B5EF4-FFF2-40B4-BE49-F238E27FC236}">
                  <a16:creationId xmlns:a16="http://schemas.microsoft.com/office/drawing/2014/main" id="{0B09DE2C-4F80-013D-FAE5-2F97161F7C17}"/>
                </a:ext>
              </a:extLst>
            </p:cNvPr>
            <p:cNvSpPr/>
            <p:nvPr/>
          </p:nvSpPr>
          <p:spPr>
            <a:xfrm>
              <a:off x="2612250" y="3538336"/>
              <a:ext cx="903900" cy="90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>
                <a:buSzPts val="1100"/>
              </a:pPr>
              <a:endParaRPr sz="1466">
                <a:latin typeface="ABC Favorit" panose="020B0504030202060203"/>
              </a:endParaRPr>
            </a:p>
          </p:txBody>
        </p:sp>
        <p:cxnSp>
          <p:nvCxnSpPr>
            <p:cNvPr id="62" name="Google Shape;1739;p93">
              <a:extLst>
                <a:ext uri="{FF2B5EF4-FFF2-40B4-BE49-F238E27FC236}">
                  <a16:creationId xmlns:a16="http://schemas.microsoft.com/office/drawing/2014/main" id="{777EDB80-0B0C-A4BF-725A-C8C7B64097AC}"/>
                </a:ext>
              </a:extLst>
            </p:cNvPr>
            <p:cNvCxnSpPr>
              <a:stCxn id="61" idx="0"/>
            </p:cNvCxnSpPr>
            <p:nvPr/>
          </p:nvCxnSpPr>
          <p:spPr>
            <a:xfrm rot="10800000">
              <a:off x="2373000" y="3538336"/>
              <a:ext cx="69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1740;p93">
              <a:extLst>
                <a:ext uri="{FF2B5EF4-FFF2-40B4-BE49-F238E27FC236}">
                  <a16:creationId xmlns:a16="http://schemas.microsoft.com/office/drawing/2014/main" id="{4596CC19-467D-BB69-B928-45DEEA40269E}"/>
                </a:ext>
              </a:extLst>
            </p:cNvPr>
            <p:cNvCxnSpPr>
              <a:stCxn id="61" idx="2"/>
              <a:endCxn id="64" idx="2"/>
            </p:cNvCxnSpPr>
            <p:nvPr/>
          </p:nvCxnSpPr>
          <p:spPr>
            <a:xfrm>
              <a:off x="3516150" y="3990286"/>
              <a:ext cx="0" cy="776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4" name="Google Shape;1741;p93">
              <a:extLst>
                <a:ext uri="{FF2B5EF4-FFF2-40B4-BE49-F238E27FC236}">
                  <a16:creationId xmlns:a16="http://schemas.microsoft.com/office/drawing/2014/main" id="{3B88C5E1-5E36-D2C0-1705-13FEF993BCDC}"/>
                </a:ext>
              </a:extLst>
            </p:cNvPr>
            <p:cNvSpPr/>
            <p:nvPr/>
          </p:nvSpPr>
          <p:spPr>
            <a:xfrm rot="10800000">
              <a:off x="3516075" y="4315125"/>
              <a:ext cx="903900" cy="90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>
                <a:buSzPts val="1100"/>
              </a:pPr>
              <a:endParaRPr sz="1466">
                <a:latin typeface="ABC Favorit" panose="020B0504030202060203"/>
              </a:endParaRPr>
            </a:p>
          </p:txBody>
        </p:sp>
      </p:grpSp>
      <p:grpSp>
        <p:nvGrpSpPr>
          <p:cNvPr id="65" name="Google Shape;1742;p93">
            <a:extLst>
              <a:ext uri="{FF2B5EF4-FFF2-40B4-BE49-F238E27FC236}">
                <a16:creationId xmlns:a16="http://schemas.microsoft.com/office/drawing/2014/main" id="{1D73DE93-9CCE-A84D-35ED-3AB48564B1B1}"/>
              </a:ext>
            </a:extLst>
          </p:cNvPr>
          <p:cNvGrpSpPr/>
          <p:nvPr/>
        </p:nvGrpSpPr>
        <p:grpSpPr>
          <a:xfrm>
            <a:off x="2597310" y="2642969"/>
            <a:ext cx="1304947" cy="1390460"/>
            <a:chOff x="2373000" y="3536036"/>
            <a:chExt cx="2046975" cy="1682989"/>
          </a:xfrm>
        </p:grpSpPr>
        <p:sp>
          <p:nvSpPr>
            <p:cNvPr id="66" name="Google Shape;1743;p93">
              <a:extLst>
                <a:ext uri="{FF2B5EF4-FFF2-40B4-BE49-F238E27FC236}">
                  <a16:creationId xmlns:a16="http://schemas.microsoft.com/office/drawing/2014/main" id="{2178A775-E192-F0DE-88F7-F345CDCBB9AD}"/>
                </a:ext>
              </a:extLst>
            </p:cNvPr>
            <p:cNvSpPr/>
            <p:nvPr/>
          </p:nvSpPr>
          <p:spPr>
            <a:xfrm>
              <a:off x="2612250" y="3536036"/>
              <a:ext cx="903900" cy="90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>
                <a:buSzPts val="1100"/>
              </a:pPr>
              <a:endParaRPr sz="1466">
                <a:latin typeface="ABC Favorit" panose="020B0504030202060203"/>
              </a:endParaRPr>
            </a:p>
          </p:txBody>
        </p:sp>
        <p:cxnSp>
          <p:nvCxnSpPr>
            <p:cNvPr id="67" name="Google Shape;1744;p93">
              <a:extLst>
                <a:ext uri="{FF2B5EF4-FFF2-40B4-BE49-F238E27FC236}">
                  <a16:creationId xmlns:a16="http://schemas.microsoft.com/office/drawing/2014/main" id="{51885A2D-B7D7-EA53-6A9C-C4381A19F835}"/>
                </a:ext>
              </a:extLst>
            </p:cNvPr>
            <p:cNvCxnSpPr>
              <a:stCxn id="66" idx="0"/>
            </p:cNvCxnSpPr>
            <p:nvPr/>
          </p:nvCxnSpPr>
          <p:spPr>
            <a:xfrm rot="10800000">
              <a:off x="2373000" y="3536036"/>
              <a:ext cx="69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1745;p93">
              <a:extLst>
                <a:ext uri="{FF2B5EF4-FFF2-40B4-BE49-F238E27FC236}">
                  <a16:creationId xmlns:a16="http://schemas.microsoft.com/office/drawing/2014/main" id="{77BFEF79-D049-DA99-8539-65762819624B}"/>
                </a:ext>
              </a:extLst>
            </p:cNvPr>
            <p:cNvCxnSpPr>
              <a:stCxn id="66" idx="2"/>
              <a:endCxn id="69" idx="2"/>
            </p:cNvCxnSpPr>
            <p:nvPr/>
          </p:nvCxnSpPr>
          <p:spPr>
            <a:xfrm>
              <a:off x="3516150" y="3987986"/>
              <a:ext cx="0" cy="7791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9" name="Google Shape;1746;p93">
              <a:extLst>
                <a:ext uri="{FF2B5EF4-FFF2-40B4-BE49-F238E27FC236}">
                  <a16:creationId xmlns:a16="http://schemas.microsoft.com/office/drawing/2014/main" id="{F966997F-4739-7E15-BE8F-143A14E20644}"/>
                </a:ext>
              </a:extLst>
            </p:cNvPr>
            <p:cNvSpPr/>
            <p:nvPr/>
          </p:nvSpPr>
          <p:spPr>
            <a:xfrm rot="10800000">
              <a:off x="3516075" y="4315125"/>
              <a:ext cx="903900" cy="90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>
                <a:buSzPts val="1100"/>
              </a:pPr>
              <a:endParaRPr sz="1466">
                <a:latin typeface="ABC Favorit" panose="020B0504030202060203"/>
              </a:endParaRPr>
            </a:p>
          </p:txBody>
        </p:sp>
      </p:grpSp>
      <p:grpSp>
        <p:nvGrpSpPr>
          <p:cNvPr id="70" name="Google Shape;1747;p93">
            <a:extLst>
              <a:ext uri="{FF2B5EF4-FFF2-40B4-BE49-F238E27FC236}">
                <a16:creationId xmlns:a16="http://schemas.microsoft.com/office/drawing/2014/main" id="{196F7C36-1BBE-8880-EEBC-1D94C9D09F36}"/>
              </a:ext>
            </a:extLst>
          </p:cNvPr>
          <p:cNvGrpSpPr/>
          <p:nvPr/>
        </p:nvGrpSpPr>
        <p:grpSpPr>
          <a:xfrm>
            <a:off x="2597322" y="3332480"/>
            <a:ext cx="728758" cy="746788"/>
            <a:chOff x="2373000" y="3311206"/>
            <a:chExt cx="1143150" cy="903900"/>
          </a:xfrm>
        </p:grpSpPr>
        <p:sp>
          <p:nvSpPr>
            <p:cNvPr id="71" name="Google Shape;1748;p93">
              <a:extLst>
                <a:ext uri="{FF2B5EF4-FFF2-40B4-BE49-F238E27FC236}">
                  <a16:creationId xmlns:a16="http://schemas.microsoft.com/office/drawing/2014/main" id="{CFFD1201-B103-78A2-8813-E6EF2A578F7D}"/>
                </a:ext>
              </a:extLst>
            </p:cNvPr>
            <p:cNvSpPr/>
            <p:nvPr/>
          </p:nvSpPr>
          <p:spPr>
            <a:xfrm>
              <a:off x="2612250" y="3311206"/>
              <a:ext cx="903900" cy="90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>
                <a:buSzPts val="1100"/>
              </a:pPr>
              <a:endParaRPr sz="1466">
                <a:latin typeface="ABC Favorit" panose="020B0504030202060203"/>
              </a:endParaRPr>
            </a:p>
          </p:txBody>
        </p:sp>
        <p:cxnSp>
          <p:nvCxnSpPr>
            <p:cNvPr id="72" name="Google Shape;1749;p93">
              <a:extLst>
                <a:ext uri="{FF2B5EF4-FFF2-40B4-BE49-F238E27FC236}">
                  <a16:creationId xmlns:a16="http://schemas.microsoft.com/office/drawing/2014/main" id="{50E8876D-4296-0CAC-E45E-76B44E4BEC07}"/>
                </a:ext>
              </a:extLst>
            </p:cNvPr>
            <p:cNvCxnSpPr>
              <a:stCxn id="71" idx="0"/>
            </p:cNvCxnSpPr>
            <p:nvPr/>
          </p:nvCxnSpPr>
          <p:spPr>
            <a:xfrm rot="10800000">
              <a:off x="2373000" y="3311206"/>
              <a:ext cx="69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3" name="Google Shape;1750;p93">
            <a:extLst>
              <a:ext uri="{FF2B5EF4-FFF2-40B4-BE49-F238E27FC236}">
                <a16:creationId xmlns:a16="http://schemas.microsoft.com/office/drawing/2014/main" id="{D67E0C28-1F72-E58F-8042-224534E79D9C}"/>
              </a:ext>
            </a:extLst>
          </p:cNvPr>
          <p:cNvGrpSpPr/>
          <p:nvPr/>
        </p:nvGrpSpPr>
        <p:grpSpPr>
          <a:xfrm rot="10800000" flipH="1">
            <a:off x="2591022" y="3980248"/>
            <a:ext cx="728758" cy="746788"/>
            <a:chOff x="2373000" y="3311206"/>
            <a:chExt cx="1143150" cy="903900"/>
          </a:xfrm>
        </p:grpSpPr>
        <p:sp>
          <p:nvSpPr>
            <p:cNvPr id="74" name="Google Shape;1751;p93">
              <a:extLst>
                <a:ext uri="{FF2B5EF4-FFF2-40B4-BE49-F238E27FC236}">
                  <a16:creationId xmlns:a16="http://schemas.microsoft.com/office/drawing/2014/main" id="{14FA9D9D-273F-0676-CE09-E5DCE329427C}"/>
                </a:ext>
              </a:extLst>
            </p:cNvPr>
            <p:cNvSpPr/>
            <p:nvPr/>
          </p:nvSpPr>
          <p:spPr>
            <a:xfrm>
              <a:off x="2612250" y="3311206"/>
              <a:ext cx="903900" cy="9039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>
                <a:buSzPts val="1100"/>
              </a:pPr>
              <a:endParaRPr sz="1466">
                <a:latin typeface="ABC Favorit" panose="020B0504030202060203"/>
              </a:endParaRPr>
            </a:p>
          </p:txBody>
        </p:sp>
        <p:cxnSp>
          <p:nvCxnSpPr>
            <p:cNvPr id="75" name="Google Shape;1752;p93">
              <a:extLst>
                <a:ext uri="{FF2B5EF4-FFF2-40B4-BE49-F238E27FC236}">
                  <a16:creationId xmlns:a16="http://schemas.microsoft.com/office/drawing/2014/main" id="{CA4756E0-4B5C-D08F-ABBC-90223E7A84E9}"/>
                </a:ext>
              </a:extLst>
            </p:cNvPr>
            <p:cNvCxnSpPr>
              <a:stCxn id="74" idx="0"/>
            </p:cNvCxnSpPr>
            <p:nvPr/>
          </p:nvCxnSpPr>
          <p:spPr>
            <a:xfrm rot="10800000">
              <a:off x="2373000" y="3311206"/>
              <a:ext cx="69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6" name="Google Shape;1753;p93">
            <a:extLst>
              <a:ext uri="{FF2B5EF4-FFF2-40B4-BE49-F238E27FC236}">
                <a16:creationId xmlns:a16="http://schemas.microsoft.com/office/drawing/2014/main" id="{897BC558-2BB5-DD06-B610-73194DE69443}"/>
              </a:ext>
            </a:extLst>
          </p:cNvPr>
          <p:cNvSpPr/>
          <p:nvPr/>
        </p:nvSpPr>
        <p:spPr>
          <a:xfrm>
            <a:off x="7141807" y="3757105"/>
            <a:ext cx="552600" cy="5524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1430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400"/>
            </a:pPr>
            <a:endParaRPr sz="1866">
              <a:latin typeface="ABC Favorit" panose="020B0504030202060203"/>
            </a:endParaRPr>
          </a:p>
        </p:txBody>
      </p:sp>
      <p:sp>
        <p:nvSpPr>
          <p:cNvPr id="77" name="Google Shape;1754;p93">
            <a:extLst>
              <a:ext uri="{FF2B5EF4-FFF2-40B4-BE49-F238E27FC236}">
                <a16:creationId xmlns:a16="http://schemas.microsoft.com/office/drawing/2014/main" id="{9155E3EF-E2B6-44EB-4E2F-AD5EC19F0CF8}"/>
              </a:ext>
            </a:extLst>
          </p:cNvPr>
          <p:cNvSpPr/>
          <p:nvPr/>
        </p:nvSpPr>
        <p:spPr>
          <a:xfrm>
            <a:off x="7326531" y="3881599"/>
            <a:ext cx="183167" cy="322517"/>
          </a:xfrm>
          <a:custGeom>
            <a:avLst/>
            <a:gdLst/>
            <a:ahLst/>
            <a:cxnLst/>
            <a:rect l="l" t="t" r="r" b="b"/>
            <a:pathLst>
              <a:path w="374" h="655" extrusionOk="0">
                <a:moveTo>
                  <a:pt x="328" y="542"/>
                </a:moveTo>
                <a:cubicBezTo>
                  <a:pt x="301" y="570"/>
                  <a:pt x="267" y="586"/>
                  <a:pt x="227" y="592"/>
                </a:cubicBezTo>
                <a:lnTo>
                  <a:pt x="227" y="655"/>
                </a:lnTo>
                <a:lnTo>
                  <a:pt x="152" y="655"/>
                </a:lnTo>
                <a:lnTo>
                  <a:pt x="152" y="592"/>
                </a:lnTo>
                <a:cubicBezTo>
                  <a:pt x="126" y="587"/>
                  <a:pt x="104" y="580"/>
                  <a:pt x="87" y="572"/>
                </a:cubicBezTo>
                <a:cubicBezTo>
                  <a:pt x="64" y="560"/>
                  <a:pt x="45" y="542"/>
                  <a:pt x="29" y="517"/>
                </a:cubicBezTo>
                <a:cubicBezTo>
                  <a:pt x="13" y="492"/>
                  <a:pt x="4" y="462"/>
                  <a:pt x="1" y="427"/>
                </a:cubicBezTo>
                <a:lnTo>
                  <a:pt x="0" y="410"/>
                </a:lnTo>
                <a:lnTo>
                  <a:pt x="99" y="392"/>
                </a:lnTo>
                <a:lnTo>
                  <a:pt x="102" y="411"/>
                </a:lnTo>
                <a:cubicBezTo>
                  <a:pt x="106" y="441"/>
                  <a:pt x="113" y="462"/>
                  <a:pt x="123" y="475"/>
                </a:cubicBezTo>
                <a:cubicBezTo>
                  <a:pt x="132" y="485"/>
                  <a:pt x="142" y="493"/>
                  <a:pt x="152" y="498"/>
                </a:cubicBezTo>
                <a:lnTo>
                  <a:pt x="152" y="343"/>
                </a:lnTo>
                <a:cubicBezTo>
                  <a:pt x="129" y="338"/>
                  <a:pt x="106" y="328"/>
                  <a:pt x="83" y="316"/>
                </a:cubicBezTo>
                <a:cubicBezTo>
                  <a:pt x="61" y="303"/>
                  <a:pt x="43" y="285"/>
                  <a:pt x="30" y="263"/>
                </a:cubicBezTo>
                <a:cubicBezTo>
                  <a:pt x="18" y="241"/>
                  <a:pt x="12" y="216"/>
                  <a:pt x="12" y="188"/>
                </a:cubicBezTo>
                <a:cubicBezTo>
                  <a:pt x="12" y="138"/>
                  <a:pt x="30" y="98"/>
                  <a:pt x="65" y="67"/>
                </a:cubicBezTo>
                <a:cubicBezTo>
                  <a:pt x="86" y="49"/>
                  <a:pt x="115" y="37"/>
                  <a:pt x="152" y="32"/>
                </a:cubicBezTo>
                <a:lnTo>
                  <a:pt x="152" y="0"/>
                </a:lnTo>
                <a:lnTo>
                  <a:pt x="227" y="0"/>
                </a:lnTo>
                <a:lnTo>
                  <a:pt x="227" y="32"/>
                </a:lnTo>
                <a:cubicBezTo>
                  <a:pt x="259" y="37"/>
                  <a:pt x="286" y="48"/>
                  <a:pt x="306" y="65"/>
                </a:cubicBezTo>
                <a:cubicBezTo>
                  <a:pt x="337" y="90"/>
                  <a:pt x="356" y="125"/>
                  <a:pt x="362" y="169"/>
                </a:cubicBezTo>
                <a:lnTo>
                  <a:pt x="364" y="187"/>
                </a:lnTo>
                <a:lnTo>
                  <a:pt x="262" y="203"/>
                </a:lnTo>
                <a:lnTo>
                  <a:pt x="259" y="184"/>
                </a:lnTo>
                <a:cubicBezTo>
                  <a:pt x="256" y="164"/>
                  <a:pt x="250" y="148"/>
                  <a:pt x="241" y="138"/>
                </a:cubicBezTo>
                <a:cubicBezTo>
                  <a:pt x="237" y="134"/>
                  <a:pt x="233" y="130"/>
                  <a:pt x="227" y="127"/>
                </a:cubicBezTo>
                <a:lnTo>
                  <a:pt x="227" y="262"/>
                </a:lnTo>
                <a:cubicBezTo>
                  <a:pt x="252" y="268"/>
                  <a:pt x="268" y="273"/>
                  <a:pt x="277" y="277"/>
                </a:cubicBezTo>
                <a:cubicBezTo>
                  <a:pt x="299" y="287"/>
                  <a:pt x="317" y="298"/>
                  <a:pt x="331" y="312"/>
                </a:cubicBezTo>
                <a:cubicBezTo>
                  <a:pt x="345" y="326"/>
                  <a:pt x="356" y="342"/>
                  <a:pt x="363" y="361"/>
                </a:cubicBezTo>
                <a:cubicBezTo>
                  <a:pt x="371" y="380"/>
                  <a:pt x="374" y="401"/>
                  <a:pt x="374" y="422"/>
                </a:cubicBezTo>
                <a:cubicBezTo>
                  <a:pt x="374" y="470"/>
                  <a:pt x="359" y="510"/>
                  <a:pt x="328" y="542"/>
                </a:cubicBezTo>
                <a:close/>
                <a:moveTo>
                  <a:pt x="227" y="364"/>
                </a:moveTo>
                <a:lnTo>
                  <a:pt x="227" y="499"/>
                </a:lnTo>
                <a:cubicBezTo>
                  <a:pt x="237" y="494"/>
                  <a:pt x="246" y="488"/>
                  <a:pt x="253" y="479"/>
                </a:cubicBezTo>
                <a:cubicBezTo>
                  <a:pt x="266" y="465"/>
                  <a:pt x="272" y="448"/>
                  <a:pt x="272" y="427"/>
                </a:cubicBezTo>
                <a:cubicBezTo>
                  <a:pt x="272" y="409"/>
                  <a:pt x="268" y="395"/>
                  <a:pt x="260" y="385"/>
                </a:cubicBezTo>
                <a:cubicBezTo>
                  <a:pt x="255" y="380"/>
                  <a:pt x="246" y="372"/>
                  <a:pt x="227" y="364"/>
                </a:cubicBezTo>
                <a:close/>
                <a:moveTo>
                  <a:pt x="112" y="183"/>
                </a:moveTo>
                <a:cubicBezTo>
                  <a:pt x="112" y="199"/>
                  <a:pt x="117" y="212"/>
                  <a:pt x="126" y="223"/>
                </a:cubicBezTo>
                <a:cubicBezTo>
                  <a:pt x="131" y="230"/>
                  <a:pt x="140" y="236"/>
                  <a:pt x="152" y="241"/>
                </a:cubicBezTo>
                <a:lnTo>
                  <a:pt x="152" y="125"/>
                </a:lnTo>
                <a:cubicBezTo>
                  <a:pt x="143" y="129"/>
                  <a:pt x="135" y="134"/>
                  <a:pt x="128" y="141"/>
                </a:cubicBezTo>
                <a:cubicBezTo>
                  <a:pt x="118" y="153"/>
                  <a:pt x="112" y="167"/>
                  <a:pt x="112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10" tIns="45688" rIns="91410" bIns="45688" anchor="t" anchorCtr="0">
            <a:noAutofit/>
          </a:bodyPr>
          <a:lstStyle/>
          <a:p>
            <a:pPr>
              <a:buSzPts val="1400"/>
            </a:pPr>
            <a:endParaRPr sz="1866">
              <a:solidFill>
                <a:srgbClr val="6EC329"/>
              </a:solidFill>
              <a:latin typeface="ABC Favorit" panose="020B0504030202060203"/>
            </a:endParaRPr>
          </a:p>
        </p:txBody>
      </p:sp>
      <p:sp>
        <p:nvSpPr>
          <p:cNvPr id="78" name="Google Shape;1755;p93">
            <a:extLst>
              <a:ext uri="{FF2B5EF4-FFF2-40B4-BE49-F238E27FC236}">
                <a16:creationId xmlns:a16="http://schemas.microsoft.com/office/drawing/2014/main" id="{DB63D038-2C84-8D06-8CC4-F19CB57B4A0D}"/>
              </a:ext>
            </a:extLst>
          </p:cNvPr>
          <p:cNvSpPr txBox="1"/>
          <p:nvPr/>
        </p:nvSpPr>
        <p:spPr>
          <a:xfrm>
            <a:off x="6878072" y="4299488"/>
            <a:ext cx="1118566" cy="45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SzPts val="1200"/>
            </a:pPr>
            <a:r>
              <a:rPr lang="en" sz="1200" b="1">
                <a:solidFill>
                  <a:srgbClr val="2D3549"/>
                </a:solidFill>
                <a:latin typeface="ABC Favorit" panose="020B0504030202060203"/>
              </a:rPr>
              <a:t>BUSINESS</a:t>
            </a:r>
            <a:endParaRPr sz="1200" b="1">
              <a:solidFill>
                <a:srgbClr val="2D3549"/>
              </a:solidFill>
              <a:latin typeface="ABC Favorit" panose="020B0504030202060203"/>
            </a:endParaRPr>
          </a:p>
          <a:p>
            <a:pPr algn="ctr">
              <a:buSzPts val="1200"/>
            </a:pPr>
            <a:r>
              <a:rPr lang="en" sz="1200">
                <a:solidFill>
                  <a:srgbClr val="2D3549"/>
                </a:solidFill>
                <a:latin typeface="ABC Favorit" panose="020B0504030202060203"/>
              </a:rPr>
              <a:t>PAYMENTS</a:t>
            </a:r>
            <a:endParaRPr sz="1200">
              <a:solidFill>
                <a:srgbClr val="2D3549"/>
              </a:solidFill>
              <a:latin typeface="ABC Favorit" panose="020B0504030202060203"/>
            </a:endParaRPr>
          </a:p>
        </p:txBody>
      </p:sp>
      <p:sp>
        <p:nvSpPr>
          <p:cNvPr id="79" name="Google Shape;1756;p93">
            <a:extLst>
              <a:ext uri="{FF2B5EF4-FFF2-40B4-BE49-F238E27FC236}">
                <a16:creationId xmlns:a16="http://schemas.microsoft.com/office/drawing/2014/main" id="{26E0B2BC-F0CD-090A-AF45-2C6F3CCB0EE9}"/>
              </a:ext>
            </a:extLst>
          </p:cNvPr>
          <p:cNvSpPr/>
          <p:nvPr/>
        </p:nvSpPr>
        <p:spPr>
          <a:xfrm>
            <a:off x="2067452" y="5178292"/>
            <a:ext cx="529799" cy="52966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400"/>
            </a:pPr>
            <a:r>
              <a:rPr lang="en" sz="1866" dirty="0">
                <a:latin typeface="ABC Favorit" panose="020B0504030202060203"/>
              </a:rPr>
              <a:t> </a:t>
            </a:r>
            <a:endParaRPr sz="1866" dirty="0">
              <a:latin typeface="ABC Favorit" panose="020B0504030202060203"/>
            </a:endParaRPr>
          </a:p>
        </p:txBody>
      </p:sp>
      <p:sp>
        <p:nvSpPr>
          <p:cNvPr id="80" name="Google Shape;1757;p93">
            <a:extLst>
              <a:ext uri="{FF2B5EF4-FFF2-40B4-BE49-F238E27FC236}">
                <a16:creationId xmlns:a16="http://schemas.microsoft.com/office/drawing/2014/main" id="{89AE0C3A-A04B-943F-C0D6-28A72E9FE887}"/>
              </a:ext>
            </a:extLst>
          </p:cNvPr>
          <p:cNvSpPr/>
          <p:nvPr/>
        </p:nvSpPr>
        <p:spPr>
          <a:xfrm>
            <a:off x="2067512" y="3066876"/>
            <a:ext cx="529799" cy="52966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400"/>
            </a:pPr>
            <a:r>
              <a:rPr lang="en" sz="1866">
                <a:latin typeface="ABC Favorit" panose="020B0504030202060203"/>
              </a:rPr>
              <a:t> </a:t>
            </a:r>
            <a:endParaRPr sz="1866">
              <a:latin typeface="ABC Favorit" panose="020B0504030202060203"/>
            </a:endParaRPr>
          </a:p>
        </p:txBody>
      </p:sp>
      <p:sp>
        <p:nvSpPr>
          <p:cNvPr id="81" name="Google Shape;1758;p93">
            <a:extLst>
              <a:ext uri="{FF2B5EF4-FFF2-40B4-BE49-F238E27FC236}">
                <a16:creationId xmlns:a16="http://schemas.microsoft.com/office/drawing/2014/main" id="{ACCA4564-89C4-F789-BD16-32FDC04A3025}"/>
              </a:ext>
            </a:extLst>
          </p:cNvPr>
          <p:cNvSpPr/>
          <p:nvPr/>
        </p:nvSpPr>
        <p:spPr>
          <a:xfrm>
            <a:off x="2067480" y="3769826"/>
            <a:ext cx="529799" cy="52966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400"/>
            </a:pPr>
            <a:r>
              <a:rPr lang="en" sz="1866">
                <a:latin typeface="ABC Favorit" panose="020B0504030202060203"/>
              </a:rPr>
              <a:t> </a:t>
            </a:r>
            <a:endParaRPr sz="1866">
              <a:latin typeface="ABC Favorit" panose="020B0504030202060203"/>
            </a:endParaRPr>
          </a:p>
        </p:txBody>
      </p:sp>
      <p:sp>
        <p:nvSpPr>
          <p:cNvPr id="82" name="Google Shape;1759;p93">
            <a:extLst>
              <a:ext uri="{FF2B5EF4-FFF2-40B4-BE49-F238E27FC236}">
                <a16:creationId xmlns:a16="http://schemas.microsoft.com/office/drawing/2014/main" id="{E3A38EFD-8C5B-9FA6-B697-248C6AD047CE}"/>
              </a:ext>
            </a:extLst>
          </p:cNvPr>
          <p:cNvSpPr/>
          <p:nvPr/>
        </p:nvSpPr>
        <p:spPr>
          <a:xfrm>
            <a:off x="2249734" y="3199456"/>
            <a:ext cx="165296" cy="264427"/>
          </a:xfrm>
          <a:custGeom>
            <a:avLst/>
            <a:gdLst/>
            <a:ahLst/>
            <a:cxnLst/>
            <a:rect l="l" t="t" r="r" b="b"/>
            <a:pathLst>
              <a:path w="447" h="715" extrusionOk="0">
                <a:moveTo>
                  <a:pt x="402" y="603"/>
                </a:moveTo>
                <a:lnTo>
                  <a:pt x="44" y="603"/>
                </a:lnTo>
                <a:lnTo>
                  <a:pt x="44" y="111"/>
                </a:lnTo>
                <a:lnTo>
                  <a:pt x="402" y="111"/>
                </a:lnTo>
                <a:lnTo>
                  <a:pt x="402" y="603"/>
                </a:lnTo>
                <a:close/>
                <a:moveTo>
                  <a:pt x="223" y="692"/>
                </a:moveTo>
                <a:cubicBezTo>
                  <a:pt x="205" y="692"/>
                  <a:pt x="190" y="677"/>
                  <a:pt x="190" y="659"/>
                </a:cubicBezTo>
                <a:cubicBezTo>
                  <a:pt x="190" y="640"/>
                  <a:pt x="205" y="625"/>
                  <a:pt x="223" y="625"/>
                </a:cubicBezTo>
                <a:cubicBezTo>
                  <a:pt x="242" y="625"/>
                  <a:pt x="257" y="640"/>
                  <a:pt x="257" y="659"/>
                </a:cubicBezTo>
                <a:cubicBezTo>
                  <a:pt x="257" y="677"/>
                  <a:pt x="242" y="692"/>
                  <a:pt x="223" y="692"/>
                </a:cubicBezTo>
                <a:close/>
                <a:moveTo>
                  <a:pt x="145" y="44"/>
                </a:moveTo>
                <a:lnTo>
                  <a:pt x="301" y="44"/>
                </a:lnTo>
                <a:cubicBezTo>
                  <a:pt x="308" y="44"/>
                  <a:pt x="313" y="49"/>
                  <a:pt x="313" y="56"/>
                </a:cubicBezTo>
                <a:cubicBezTo>
                  <a:pt x="313" y="62"/>
                  <a:pt x="308" y="67"/>
                  <a:pt x="301" y="67"/>
                </a:cubicBezTo>
                <a:lnTo>
                  <a:pt x="145" y="67"/>
                </a:lnTo>
                <a:cubicBezTo>
                  <a:pt x="139" y="67"/>
                  <a:pt x="134" y="62"/>
                  <a:pt x="134" y="56"/>
                </a:cubicBezTo>
                <a:cubicBezTo>
                  <a:pt x="134" y="49"/>
                  <a:pt x="139" y="44"/>
                  <a:pt x="145" y="44"/>
                </a:cubicBezTo>
                <a:close/>
                <a:moveTo>
                  <a:pt x="402" y="0"/>
                </a:moveTo>
                <a:lnTo>
                  <a:pt x="44" y="0"/>
                </a:lnTo>
                <a:cubicBezTo>
                  <a:pt x="20" y="0"/>
                  <a:pt x="0" y="20"/>
                  <a:pt x="0" y="44"/>
                </a:cubicBezTo>
                <a:lnTo>
                  <a:pt x="0" y="670"/>
                </a:lnTo>
                <a:cubicBezTo>
                  <a:pt x="0" y="695"/>
                  <a:pt x="20" y="715"/>
                  <a:pt x="44" y="715"/>
                </a:cubicBezTo>
                <a:lnTo>
                  <a:pt x="402" y="715"/>
                </a:lnTo>
                <a:cubicBezTo>
                  <a:pt x="427" y="715"/>
                  <a:pt x="447" y="695"/>
                  <a:pt x="447" y="670"/>
                </a:cubicBezTo>
                <a:lnTo>
                  <a:pt x="447" y="44"/>
                </a:lnTo>
                <a:cubicBezTo>
                  <a:pt x="447" y="20"/>
                  <a:pt x="427" y="0"/>
                  <a:pt x="4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0" tIns="45688" rIns="91410" bIns="45688" anchor="t" anchorCtr="0">
            <a:noAutofit/>
          </a:bodyPr>
          <a:lstStyle/>
          <a:p>
            <a:pPr>
              <a:buSzPts val="1400"/>
            </a:pPr>
            <a:endParaRPr sz="1866">
              <a:solidFill>
                <a:srgbClr val="6EC329"/>
              </a:solidFill>
              <a:latin typeface="ABC Favorit" panose="020B0504030202060203"/>
            </a:endParaRPr>
          </a:p>
        </p:txBody>
      </p:sp>
      <p:sp>
        <p:nvSpPr>
          <p:cNvPr id="83" name="Google Shape;1760;p93">
            <a:extLst>
              <a:ext uri="{FF2B5EF4-FFF2-40B4-BE49-F238E27FC236}">
                <a16:creationId xmlns:a16="http://schemas.microsoft.com/office/drawing/2014/main" id="{00A8247D-A450-6EB8-28AB-ACFD0ABF69D6}"/>
              </a:ext>
            </a:extLst>
          </p:cNvPr>
          <p:cNvSpPr/>
          <p:nvPr/>
        </p:nvSpPr>
        <p:spPr>
          <a:xfrm>
            <a:off x="2067508" y="2428380"/>
            <a:ext cx="529799" cy="52966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400"/>
            </a:pPr>
            <a:r>
              <a:rPr lang="en" sz="1866">
                <a:latin typeface="ABC Favorit" panose="020B0504030202060203"/>
              </a:rPr>
              <a:t> </a:t>
            </a:r>
            <a:endParaRPr sz="1866">
              <a:latin typeface="ABC Favorit" panose="020B0504030202060203"/>
            </a:endParaRPr>
          </a:p>
        </p:txBody>
      </p:sp>
      <p:sp>
        <p:nvSpPr>
          <p:cNvPr id="84" name="Google Shape;1761;p93">
            <a:extLst>
              <a:ext uri="{FF2B5EF4-FFF2-40B4-BE49-F238E27FC236}">
                <a16:creationId xmlns:a16="http://schemas.microsoft.com/office/drawing/2014/main" id="{17E6A44D-9D36-EAF9-E2FD-C06D4D77607B}"/>
              </a:ext>
            </a:extLst>
          </p:cNvPr>
          <p:cNvSpPr/>
          <p:nvPr/>
        </p:nvSpPr>
        <p:spPr>
          <a:xfrm>
            <a:off x="2067497" y="4459772"/>
            <a:ext cx="529799" cy="52966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400"/>
            </a:pPr>
            <a:r>
              <a:rPr lang="en" sz="1866">
                <a:latin typeface="ABC Favorit" panose="020B0504030202060203"/>
              </a:rPr>
              <a:t> </a:t>
            </a:r>
            <a:endParaRPr sz="1866">
              <a:latin typeface="ABC Favorit" panose="020B0504030202060203"/>
            </a:endParaRPr>
          </a:p>
        </p:txBody>
      </p:sp>
      <p:sp>
        <p:nvSpPr>
          <p:cNvPr id="85" name="Google Shape;1762;p93">
            <a:extLst>
              <a:ext uri="{FF2B5EF4-FFF2-40B4-BE49-F238E27FC236}">
                <a16:creationId xmlns:a16="http://schemas.microsoft.com/office/drawing/2014/main" id="{22CCB53D-3481-1E80-D553-9532284A68D0}"/>
              </a:ext>
            </a:extLst>
          </p:cNvPr>
          <p:cNvSpPr/>
          <p:nvPr/>
        </p:nvSpPr>
        <p:spPr>
          <a:xfrm>
            <a:off x="2173768" y="5325031"/>
            <a:ext cx="317169" cy="236185"/>
          </a:xfrm>
          <a:custGeom>
            <a:avLst/>
            <a:gdLst/>
            <a:ahLst/>
            <a:cxnLst/>
            <a:rect l="l" t="t" r="r" b="b"/>
            <a:pathLst>
              <a:path w="763" h="568" extrusionOk="0">
                <a:moveTo>
                  <a:pt x="467" y="502"/>
                </a:moveTo>
                <a:lnTo>
                  <a:pt x="312" y="502"/>
                </a:lnTo>
                <a:lnTo>
                  <a:pt x="312" y="484"/>
                </a:lnTo>
                <a:lnTo>
                  <a:pt x="467" y="484"/>
                </a:lnTo>
                <a:lnTo>
                  <a:pt x="467" y="502"/>
                </a:lnTo>
                <a:close/>
                <a:moveTo>
                  <a:pt x="0" y="473"/>
                </a:moveTo>
                <a:lnTo>
                  <a:pt x="0" y="533"/>
                </a:lnTo>
                <a:cubicBezTo>
                  <a:pt x="107" y="568"/>
                  <a:pt x="737" y="549"/>
                  <a:pt x="763" y="533"/>
                </a:cubicBezTo>
                <a:lnTo>
                  <a:pt x="763" y="473"/>
                </a:lnTo>
                <a:lnTo>
                  <a:pt x="0" y="473"/>
                </a:lnTo>
                <a:close/>
                <a:moveTo>
                  <a:pt x="660" y="405"/>
                </a:moveTo>
                <a:lnTo>
                  <a:pt x="84" y="405"/>
                </a:lnTo>
                <a:lnTo>
                  <a:pt x="84" y="43"/>
                </a:lnTo>
                <a:lnTo>
                  <a:pt x="660" y="43"/>
                </a:lnTo>
                <a:lnTo>
                  <a:pt x="660" y="405"/>
                </a:lnTo>
                <a:close/>
                <a:moveTo>
                  <a:pt x="703" y="0"/>
                </a:moveTo>
                <a:lnTo>
                  <a:pt x="41" y="0"/>
                </a:lnTo>
                <a:lnTo>
                  <a:pt x="41" y="448"/>
                </a:lnTo>
                <a:lnTo>
                  <a:pt x="703" y="448"/>
                </a:lnTo>
                <a:lnTo>
                  <a:pt x="7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82" tIns="34258" rIns="68582" bIns="34258" anchor="t" anchorCtr="0">
            <a:noAutofit/>
          </a:bodyPr>
          <a:lstStyle/>
          <a:p>
            <a:pPr>
              <a:buSzPts val="1000"/>
            </a:pPr>
            <a:endParaRPr sz="1333">
              <a:solidFill>
                <a:srgbClr val="6EC329"/>
              </a:solidFill>
              <a:latin typeface="ABC Favorit" panose="020B0504030202060203"/>
            </a:endParaRPr>
          </a:p>
        </p:txBody>
      </p:sp>
      <p:sp>
        <p:nvSpPr>
          <p:cNvPr id="86" name="Google Shape;1763;p93">
            <a:extLst>
              <a:ext uri="{FF2B5EF4-FFF2-40B4-BE49-F238E27FC236}">
                <a16:creationId xmlns:a16="http://schemas.microsoft.com/office/drawing/2014/main" id="{B9AE8D5E-6E32-7818-3183-E4BE72FEAC0F}"/>
              </a:ext>
            </a:extLst>
          </p:cNvPr>
          <p:cNvSpPr/>
          <p:nvPr/>
        </p:nvSpPr>
        <p:spPr>
          <a:xfrm>
            <a:off x="2142077" y="4592336"/>
            <a:ext cx="380566" cy="264427"/>
          </a:xfrm>
          <a:custGeom>
            <a:avLst/>
            <a:gdLst/>
            <a:ahLst/>
            <a:cxnLst/>
            <a:rect l="l" t="t" r="r" b="b"/>
            <a:pathLst>
              <a:path w="743" h="515" extrusionOk="0">
                <a:moveTo>
                  <a:pt x="368" y="343"/>
                </a:moveTo>
                <a:cubicBezTo>
                  <a:pt x="406" y="388"/>
                  <a:pt x="428" y="445"/>
                  <a:pt x="428" y="509"/>
                </a:cubicBezTo>
                <a:cubicBezTo>
                  <a:pt x="428" y="510"/>
                  <a:pt x="429" y="511"/>
                  <a:pt x="430" y="513"/>
                </a:cubicBezTo>
                <a:cubicBezTo>
                  <a:pt x="431" y="514"/>
                  <a:pt x="432" y="514"/>
                  <a:pt x="433" y="514"/>
                </a:cubicBezTo>
                <a:lnTo>
                  <a:pt x="535" y="514"/>
                </a:lnTo>
                <a:cubicBezTo>
                  <a:pt x="538" y="514"/>
                  <a:pt x="540" y="511"/>
                  <a:pt x="540" y="508"/>
                </a:cubicBezTo>
                <a:cubicBezTo>
                  <a:pt x="540" y="420"/>
                  <a:pt x="509" y="338"/>
                  <a:pt x="456" y="275"/>
                </a:cubicBezTo>
                <a:cubicBezTo>
                  <a:pt x="422" y="291"/>
                  <a:pt x="392" y="314"/>
                  <a:pt x="368" y="343"/>
                </a:cubicBezTo>
                <a:close/>
                <a:moveTo>
                  <a:pt x="741" y="156"/>
                </a:moveTo>
                <a:lnTo>
                  <a:pt x="588" y="2"/>
                </a:lnTo>
                <a:cubicBezTo>
                  <a:pt x="586" y="1"/>
                  <a:pt x="584" y="0"/>
                  <a:pt x="582" y="1"/>
                </a:cubicBezTo>
                <a:cubicBezTo>
                  <a:pt x="579" y="2"/>
                  <a:pt x="578" y="4"/>
                  <a:pt x="578" y="7"/>
                </a:cubicBezTo>
                <a:lnTo>
                  <a:pt x="578" y="92"/>
                </a:lnTo>
                <a:cubicBezTo>
                  <a:pt x="497" y="93"/>
                  <a:pt x="422" y="117"/>
                  <a:pt x="359" y="158"/>
                </a:cubicBezTo>
                <a:cubicBezTo>
                  <a:pt x="321" y="182"/>
                  <a:pt x="287" y="211"/>
                  <a:pt x="259" y="246"/>
                </a:cubicBezTo>
                <a:cubicBezTo>
                  <a:pt x="200" y="317"/>
                  <a:pt x="165" y="409"/>
                  <a:pt x="165" y="508"/>
                </a:cubicBezTo>
                <a:cubicBezTo>
                  <a:pt x="165" y="512"/>
                  <a:pt x="168" y="515"/>
                  <a:pt x="171" y="515"/>
                </a:cubicBezTo>
                <a:lnTo>
                  <a:pt x="285" y="515"/>
                </a:lnTo>
                <a:cubicBezTo>
                  <a:pt x="287" y="515"/>
                  <a:pt x="288" y="514"/>
                  <a:pt x="289" y="513"/>
                </a:cubicBezTo>
                <a:cubicBezTo>
                  <a:pt x="290" y="512"/>
                  <a:pt x="291" y="511"/>
                  <a:pt x="291" y="509"/>
                </a:cubicBezTo>
                <a:cubicBezTo>
                  <a:pt x="291" y="438"/>
                  <a:pt x="317" y="373"/>
                  <a:pt x="359" y="322"/>
                </a:cubicBezTo>
                <a:cubicBezTo>
                  <a:pt x="386" y="290"/>
                  <a:pt x="420" y="264"/>
                  <a:pt x="458" y="246"/>
                </a:cubicBezTo>
                <a:cubicBezTo>
                  <a:pt x="495" y="228"/>
                  <a:pt x="535" y="218"/>
                  <a:pt x="578" y="218"/>
                </a:cubicBezTo>
                <a:lnTo>
                  <a:pt x="578" y="313"/>
                </a:lnTo>
                <a:cubicBezTo>
                  <a:pt x="578" y="315"/>
                  <a:pt x="579" y="318"/>
                  <a:pt x="582" y="319"/>
                </a:cubicBezTo>
                <a:cubicBezTo>
                  <a:pt x="584" y="319"/>
                  <a:pt x="586" y="319"/>
                  <a:pt x="588" y="317"/>
                </a:cubicBezTo>
                <a:lnTo>
                  <a:pt x="741" y="164"/>
                </a:lnTo>
                <a:cubicBezTo>
                  <a:pt x="743" y="162"/>
                  <a:pt x="743" y="158"/>
                  <a:pt x="741" y="156"/>
                </a:cubicBezTo>
                <a:close/>
                <a:moveTo>
                  <a:pt x="341" y="141"/>
                </a:moveTo>
                <a:cubicBezTo>
                  <a:pt x="285" y="105"/>
                  <a:pt x="218" y="84"/>
                  <a:pt x="147" y="83"/>
                </a:cubicBezTo>
                <a:lnTo>
                  <a:pt x="147" y="7"/>
                </a:lnTo>
                <a:cubicBezTo>
                  <a:pt x="147" y="5"/>
                  <a:pt x="145" y="3"/>
                  <a:pt x="143" y="2"/>
                </a:cubicBezTo>
                <a:cubicBezTo>
                  <a:pt x="142" y="1"/>
                  <a:pt x="139" y="2"/>
                  <a:pt x="138" y="3"/>
                </a:cubicBezTo>
                <a:lnTo>
                  <a:pt x="2" y="140"/>
                </a:lnTo>
                <a:cubicBezTo>
                  <a:pt x="0" y="142"/>
                  <a:pt x="0" y="145"/>
                  <a:pt x="2" y="147"/>
                </a:cubicBezTo>
                <a:lnTo>
                  <a:pt x="138" y="283"/>
                </a:lnTo>
                <a:cubicBezTo>
                  <a:pt x="139" y="284"/>
                  <a:pt x="142" y="285"/>
                  <a:pt x="143" y="284"/>
                </a:cubicBezTo>
                <a:cubicBezTo>
                  <a:pt x="145" y="283"/>
                  <a:pt x="147" y="281"/>
                  <a:pt x="147" y="279"/>
                </a:cubicBezTo>
                <a:lnTo>
                  <a:pt x="147" y="195"/>
                </a:lnTo>
                <a:cubicBezTo>
                  <a:pt x="185" y="195"/>
                  <a:pt x="220" y="204"/>
                  <a:pt x="253" y="219"/>
                </a:cubicBezTo>
                <a:cubicBezTo>
                  <a:pt x="278" y="189"/>
                  <a:pt x="308" y="162"/>
                  <a:pt x="341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82" tIns="34258" rIns="68582" bIns="34258" anchor="t" anchorCtr="0">
            <a:noAutofit/>
          </a:bodyPr>
          <a:lstStyle/>
          <a:p>
            <a:pPr>
              <a:buSzPts val="1000"/>
            </a:pPr>
            <a:endParaRPr sz="1333">
              <a:solidFill>
                <a:srgbClr val="6EC329"/>
              </a:solidFill>
              <a:latin typeface="ABC Favorit" panose="020B0504030202060203"/>
            </a:endParaRPr>
          </a:p>
        </p:txBody>
      </p:sp>
      <p:sp>
        <p:nvSpPr>
          <p:cNvPr id="87" name="Google Shape;1764;p93">
            <a:extLst>
              <a:ext uri="{FF2B5EF4-FFF2-40B4-BE49-F238E27FC236}">
                <a16:creationId xmlns:a16="http://schemas.microsoft.com/office/drawing/2014/main" id="{E274927E-056E-BF01-EF21-F6BD4716687D}"/>
              </a:ext>
            </a:extLst>
          </p:cNvPr>
          <p:cNvSpPr/>
          <p:nvPr/>
        </p:nvSpPr>
        <p:spPr>
          <a:xfrm>
            <a:off x="2184390" y="2546992"/>
            <a:ext cx="317163" cy="265564"/>
          </a:xfrm>
          <a:custGeom>
            <a:avLst/>
            <a:gdLst/>
            <a:ahLst/>
            <a:cxnLst/>
            <a:rect l="l" t="t" r="r" b="b"/>
            <a:pathLst>
              <a:path w="645" h="542" extrusionOk="0">
                <a:moveTo>
                  <a:pt x="480" y="151"/>
                </a:moveTo>
                <a:lnTo>
                  <a:pt x="480" y="444"/>
                </a:lnTo>
                <a:lnTo>
                  <a:pt x="425" y="444"/>
                </a:lnTo>
                <a:lnTo>
                  <a:pt x="425" y="151"/>
                </a:lnTo>
                <a:lnTo>
                  <a:pt x="425" y="147"/>
                </a:lnTo>
                <a:lnTo>
                  <a:pt x="480" y="147"/>
                </a:lnTo>
                <a:lnTo>
                  <a:pt x="480" y="151"/>
                </a:lnTo>
                <a:close/>
                <a:moveTo>
                  <a:pt x="0" y="444"/>
                </a:moveTo>
                <a:lnTo>
                  <a:pt x="105" y="444"/>
                </a:lnTo>
                <a:lnTo>
                  <a:pt x="105" y="151"/>
                </a:lnTo>
                <a:lnTo>
                  <a:pt x="105" y="147"/>
                </a:lnTo>
                <a:lnTo>
                  <a:pt x="52" y="147"/>
                </a:lnTo>
                <a:cubicBezTo>
                  <a:pt x="32" y="147"/>
                  <a:pt x="30" y="140"/>
                  <a:pt x="48" y="131"/>
                </a:cubicBezTo>
                <a:lnTo>
                  <a:pt x="137" y="86"/>
                </a:lnTo>
                <a:cubicBezTo>
                  <a:pt x="155" y="77"/>
                  <a:pt x="184" y="63"/>
                  <a:pt x="201" y="54"/>
                </a:cubicBezTo>
                <a:lnTo>
                  <a:pt x="290" y="9"/>
                </a:lnTo>
                <a:cubicBezTo>
                  <a:pt x="308" y="0"/>
                  <a:pt x="337" y="0"/>
                  <a:pt x="355" y="9"/>
                </a:cubicBezTo>
                <a:lnTo>
                  <a:pt x="444" y="54"/>
                </a:lnTo>
                <a:cubicBezTo>
                  <a:pt x="462" y="63"/>
                  <a:pt x="491" y="77"/>
                  <a:pt x="508" y="86"/>
                </a:cubicBezTo>
                <a:lnTo>
                  <a:pt x="597" y="131"/>
                </a:lnTo>
                <a:cubicBezTo>
                  <a:pt x="615" y="140"/>
                  <a:pt x="613" y="147"/>
                  <a:pt x="594" y="147"/>
                </a:cubicBezTo>
                <a:lnTo>
                  <a:pt x="550" y="147"/>
                </a:lnTo>
                <a:lnTo>
                  <a:pt x="550" y="151"/>
                </a:lnTo>
                <a:lnTo>
                  <a:pt x="550" y="444"/>
                </a:lnTo>
                <a:lnTo>
                  <a:pt x="645" y="444"/>
                </a:lnTo>
                <a:lnTo>
                  <a:pt x="645" y="542"/>
                </a:lnTo>
                <a:lnTo>
                  <a:pt x="0" y="542"/>
                </a:lnTo>
                <a:lnTo>
                  <a:pt x="0" y="444"/>
                </a:lnTo>
                <a:close/>
                <a:moveTo>
                  <a:pt x="175" y="444"/>
                </a:moveTo>
                <a:lnTo>
                  <a:pt x="230" y="444"/>
                </a:lnTo>
                <a:lnTo>
                  <a:pt x="230" y="151"/>
                </a:lnTo>
                <a:lnTo>
                  <a:pt x="230" y="147"/>
                </a:lnTo>
                <a:lnTo>
                  <a:pt x="175" y="147"/>
                </a:lnTo>
                <a:lnTo>
                  <a:pt x="175" y="151"/>
                </a:lnTo>
                <a:lnTo>
                  <a:pt x="175" y="444"/>
                </a:lnTo>
                <a:close/>
                <a:moveTo>
                  <a:pt x="300" y="444"/>
                </a:moveTo>
                <a:lnTo>
                  <a:pt x="355" y="444"/>
                </a:lnTo>
                <a:lnTo>
                  <a:pt x="355" y="151"/>
                </a:lnTo>
                <a:lnTo>
                  <a:pt x="355" y="147"/>
                </a:lnTo>
                <a:cubicBezTo>
                  <a:pt x="339" y="147"/>
                  <a:pt x="318" y="147"/>
                  <a:pt x="300" y="147"/>
                </a:cubicBezTo>
                <a:lnTo>
                  <a:pt x="300" y="151"/>
                </a:lnTo>
                <a:lnTo>
                  <a:pt x="300" y="4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82" tIns="34258" rIns="68582" bIns="34258" anchor="t" anchorCtr="0">
            <a:noAutofit/>
          </a:bodyPr>
          <a:lstStyle/>
          <a:p>
            <a:pPr>
              <a:buSzPts val="1000"/>
            </a:pPr>
            <a:endParaRPr sz="1333">
              <a:solidFill>
                <a:srgbClr val="6EC329"/>
              </a:solidFill>
              <a:latin typeface="ABC Favorit" panose="020B0504030202060203"/>
            </a:endParaRPr>
          </a:p>
        </p:txBody>
      </p:sp>
      <p:sp>
        <p:nvSpPr>
          <p:cNvPr id="88" name="Google Shape;1765;p93">
            <a:extLst>
              <a:ext uri="{FF2B5EF4-FFF2-40B4-BE49-F238E27FC236}">
                <a16:creationId xmlns:a16="http://schemas.microsoft.com/office/drawing/2014/main" id="{B3269C5D-05DB-DBC2-F873-85A64F5872C5}"/>
              </a:ext>
            </a:extLst>
          </p:cNvPr>
          <p:cNvSpPr/>
          <p:nvPr/>
        </p:nvSpPr>
        <p:spPr>
          <a:xfrm>
            <a:off x="2202008" y="3902217"/>
            <a:ext cx="264746" cy="264822"/>
          </a:xfrm>
          <a:custGeom>
            <a:avLst/>
            <a:gdLst/>
            <a:ahLst/>
            <a:cxnLst/>
            <a:rect l="l" t="t" r="r" b="b"/>
            <a:pathLst>
              <a:path w="594" h="594" extrusionOk="0">
                <a:moveTo>
                  <a:pt x="475" y="120"/>
                </a:moveTo>
                <a:cubicBezTo>
                  <a:pt x="455" y="132"/>
                  <a:pt x="435" y="141"/>
                  <a:pt x="416" y="148"/>
                </a:cubicBezTo>
                <a:cubicBezTo>
                  <a:pt x="393" y="105"/>
                  <a:pt x="365" y="72"/>
                  <a:pt x="343" y="50"/>
                </a:cubicBezTo>
                <a:cubicBezTo>
                  <a:pt x="395" y="60"/>
                  <a:pt x="440" y="85"/>
                  <a:pt x="475" y="120"/>
                </a:cubicBezTo>
                <a:close/>
                <a:moveTo>
                  <a:pt x="455" y="291"/>
                </a:moveTo>
                <a:cubicBezTo>
                  <a:pt x="454" y="285"/>
                  <a:pt x="454" y="280"/>
                  <a:pt x="454" y="274"/>
                </a:cubicBezTo>
                <a:cubicBezTo>
                  <a:pt x="451" y="239"/>
                  <a:pt x="442" y="207"/>
                  <a:pt x="430" y="178"/>
                </a:cubicBezTo>
                <a:cubicBezTo>
                  <a:pt x="452" y="170"/>
                  <a:pt x="475" y="159"/>
                  <a:pt x="498" y="146"/>
                </a:cubicBezTo>
                <a:cubicBezTo>
                  <a:pt x="528" y="187"/>
                  <a:pt x="546" y="237"/>
                  <a:pt x="548" y="291"/>
                </a:cubicBezTo>
                <a:lnTo>
                  <a:pt x="455" y="291"/>
                </a:lnTo>
                <a:close/>
                <a:moveTo>
                  <a:pt x="428" y="424"/>
                </a:moveTo>
                <a:cubicBezTo>
                  <a:pt x="443" y="388"/>
                  <a:pt x="452" y="353"/>
                  <a:pt x="454" y="318"/>
                </a:cubicBezTo>
                <a:lnTo>
                  <a:pt x="547" y="318"/>
                </a:lnTo>
                <a:cubicBezTo>
                  <a:pt x="543" y="369"/>
                  <a:pt x="523" y="416"/>
                  <a:pt x="493" y="454"/>
                </a:cubicBezTo>
                <a:cubicBezTo>
                  <a:pt x="471" y="441"/>
                  <a:pt x="449" y="431"/>
                  <a:pt x="428" y="424"/>
                </a:cubicBezTo>
                <a:close/>
                <a:moveTo>
                  <a:pt x="414" y="454"/>
                </a:moveTo>
                <a:cubicBezTo>
                  <a:pt x="432" y="460"/>
                  <a:pt x="451" y="469"/>
                  <a:pt x="470" y="479"/>
                </a:cubicBezTo>
                <a:cubicBezTo>
                  <a:pt x="438" y="508"/>
                  <a:pt x="400" y="530"/>
                  <a:pt x="357" y="540"/>
                </a:cubicBezTo>
                <a:cubicBezTo>
                  <a:pt x="380" y="512"/>
                  <a:pt x="399" y="483"/>
                  <a:pt x="414" y="454"/>
                </a:cubicBezTo>
                <a:close/>
                <a:moveTo>
                  <a:pt x="185" y="455"/>
                </a:moveTo>
                <a:cubicBezTo>
                  <a:pt x="200" y="484"/>
                  <a:pt x="219" y="513"/>
                  <a:pt x="243" y="541"/>
                </a:cubicBezTo>
                <a:cubicBezTo>
                  <a:pt x="199" y="532"/>
                  <a:pt x="160" y="511"/>
                  <a:pt x="128" y="482"/>
                </a:cubicBezTo>
                <a:cubicBezTo>
                  <a:pt x="142" y="473"/>
                  <a:pt x="161" y="464"/>
                  <a:pt x="185" y="455"/>
                </a:cubicBezTo>
                <a:close/>
                <a:moveTo>
                  <a:pt x="143" y="318"/>
                </a:moveTo>
                <a:cubicBezTo>
                  <a:pt x="146" y="354"/>
                  <a:pt x="155" y="389"/>
                  <a:pt x="170" y="425"/>
                </a:cubicBezTo>
                <a:cubicBezTo>
                  <a:pt x="142" y="436"/>
                  <a:pt x="120" y="448"/>
                  <a:pt x="105" y="457"/>
                </a:cubicBezTo>
                <a:cubicBezTo>
                  <a:pt x="73" y="419"/>
                  <a:pt x="52" y="371"/>
                  <a:pt x="48" y="318"/>
                </a:cubicBezTo>
                <a:lnTo>
                  <a:pt x="143" y="318"/>
                </a:lnTo>
                <a:close/>
                <a:moveTo>
                  <a:pt x="167" y="176"/>
                </a:moveTo>
                <a:cubicBezTo>
                  <a:pt x="155" y="205"/>
                  <a:pt x="146" y="237"/>
                  <a:pt x="143" y="272"/>
                </a:cubicBezTo>
                <a:cubicBezTo>
                  <a:pt x="143" y="278"/>
                  <a:pt x="143" y="284"/>
                  <a:pt x="142" y="291"/>
                </a:cubicBezTo>
                <a:lnTo>
                  <a:pt x="47" y="291"/>
                </a:lnTo>
                <a:cubicBezTo>
                  <a:pt x="48" y="235"/>
                  <a:pt x="68" y="183"/>
                  <a:pt x="100" y="142"/>
                </a:cubicBezTo>
                <a:cubicBezTo>
                  <a:pt x="114" y="152"/>
                  <a:pt x="137" y="164"/>
                  <a:pt x="167" y="176"/>
                </a:cubicBezTo>
                <a:close/>
                <a:moveTo>
                  <a:pt x="181" y="147"/>
                </a:moveTo>
                <a:cubicBezTo>
                  <a:pt x="155" y="137"/>
                  <a:pt x="136" y="126"/>
                  <a:pt x="122" y="117"/>
                </a:cubicBezTo>
                <a:cubicBezTo>
                  <a:pt x="157" y="83"/>
                  <a:pt x="202" y="60"/>
                  <a:pt x="252" y="50"/>
                </a:cubicBezTo>
                <a:cubicBezTo>
                  <a:pt x="230" y="72"/>
                  <a:pt x="203" y="105"/>
                  <a:pt x="181" y="147"/>
                </a:cubicBezTo>
                <a:close/>
                <a:moveTo>
                  <a:pt x="310" y="169"/>
                </a:moveTo>
                <a:lnTo>
                  <a:pt x="310" y="65"/>
                </a:lnTo>
                <a:cubicBezTo>
                  <a:pt x="329" y="82"/>
                  <a:pt x="359" y="115"/>
                  <a:pt x="384" y="158"/>
                </a:cubicBezTo>
                <a:cubicBezTo>
                  <a:pt x="358" y="165"/>
                  <a:pt x="333" y="168"/>
                  <a:pt x="310" y="169"/>
                </a:cubicBezTo>
                <a:close/>
                <a:moveTo>
                  <a:pt x="310" y="401"/>
                </a:moveTo>
                <a:lnTo>
                  <a:pt x="310" y="318"/>
                </a:lnTo>
                <a:lnTo>
                  <a:pt x="420" y="318"/>
                </a:lnTo>
                <a:cubicBezTo>
                  <a:pt x="418" y="350"/>
                  <a:pt x="410" y="381"/>
                  <a:pt x="396" y="413"/>
                </a:cubicBezTo>
                <a:cubicBezTo>
                  <a:pt x="366" y="405"/>
                  <a:pt x="337" y="402"/>
                  <a:pt x="310" y="401"/>
                </a:cubicBezTo>
                <a:close/>
                <a:moveTo>
                  <a:pt x="310" y="434"/>
                </a:moveTo>
                <a:cubicBezTo>
                  <a:pt x="332" y="435"/>
                  <a:pt x="356" y="438"/>
                  <a:pt x="382" y="444"/>
                </a:cubicBezTo>
                <a:cubicBezTo>
                  <a:pt x="364" y="477"/>
                  <a:pt x="340" y="511"/>
                  <a:pt x="310" y="544"/>
                </a:cubicBezTo>
                <a:lnTo>
                  <a:pt x="310" y="434"/>
                </a:lnTo>
                <a:close/>
                <a:moveTo>
                  <a:pt x="283" y="435"/>
                </a:moveTo>
                <a:lnTo>
                  <a:pt x="283" y="537"/>
                </a:lnTo>
                <a:cubicBezTo>
                  <a:pt x="256" y="506"/>
                  <a:pt x="234" y="475"/>
                  <a:pt x="217" y="445"/>
                </a:cubicBezTo>
                <a:cubicBezTo>
                  <a:pt x="237" y="440"/>
                  <a:pt x="259" y="436"/>
                  <a:pt x="283" y="435"/>
                </a:cubicBezTo>
                <a:close/>
                <a:moveTo>
                  <a:pt x="283" y="318"/>
                </a:moveTo>
                <a:lnTo>
                  <a:pt x="283" y="401"/>
                </a:lnTo>
                <a:cubicBezTo>
                  <a:pt x="253" y="403"/>
                  <a:pt x="226" y="408"/>
                  <a:pt x="202" y="415"/>
                </a:cubicBezTo>
                <a:cubicBezTo>
                  <a:pt x="188" y="382"/>
                  <a:pt x="180" y="350"/>
                  <a:pt x="177" y="318"/>
                </a:cubicBezTo>
                <a:lnTo>
                  <a:pt x="283" y="318"/>
                </a:lnTo>
                <a:close/>
                <a:moveTo>
                  <a:pt x="283" y="169"/>
                </a:moveTo>
                <a:cubicBezTo>
                  <a:pt x="257" y="167"/>
                  <a:pt x="234" y="163"/>
                  <a:pt x="213" y="157"/>
                </a:cubicBezTo>
                <a:cubicBezTo>
                  <a:pt x="235" y="117"/>
                  <a:pt x="263" y="86"/>
                  <a:pt x="283" y="67"/>
                </a:cubicBezTo>
                <a:lnTo>
                  <a:pt x="283" y="169"/>
                </a:lnTo>
                <a:close/>
                <a:moveTo>
                  <a:pt x="199" y="187"/>
                </a:moveTo>
                <a:cubicBezTo>
                  <a:pt x="224" y="194"/>
                  <a:pt x="252" y="199"/>
                  <a:pt x="283" y="201"/>
                </a:cubicBezTo>
                <a:lnTo>
                  <a:pt x="283" y="291"/>
                </a:lnTo>
                <a:lnTo>
                  <a:pt x="176" y="291"/>
                </a:lnTo>
                <a:cubicBezTo>
                  <a:pt x="176" y="285"/>
                  <a:pt x="176" y="280"/>
                  <a:pt x="177" y="275"/>
                </a:cubicBezTo>
                <a:cubicBezTo>
                  <a:pt x="179" y="243"/>
                  <a:pt x="187" y="213"/>
                  <a:pt x="199" y="187"/>
                </a:cubicBezTo>
                <a:close/>
                <a:moveTo>
                  <a:pt x="421" y="277"/>
                </a:moveTo>
                <a:cubicBezTo>
                  <a:pt x="421" y="281"/>
                  <a:pt x="421" y="286"/>
                  <a:pt x="421" y="291"/>
                </a:cubicBezTo>
                <a:lnTo>
                  <a:pt x="310" y="291"/>
                </a:lnTo>
                <a:lnTo>
                  <a:pt x="310" y="201"/>
                </a:lnTo>
                <a:cubicBezTo>
                  <a:pt x="338" y="201"/>
                  <a:pt x="367" y="197"/>
                  <a:pt x="398" y="188"/>
                </a:cubicBezTo>
                <a:cubicBezTo>
                  <a:pt x="410" y="215"/>
                  <a:pt x="418" y="244"/>
                  <a:pt x="421" y="277"/>
                </a:cubicBezTo>
                <a:close/>
                <a:moveTo>
                  <a:pt x="297" y="0"/>
                </a:moveTo>
                <a:cubicBezTo>
                  <a:pt x="133" y="0"/>
                  <a:pt x="0" y="133"/>
                  <a:pt x="0" y="297"/>
                </a:cubicBezTo>
                <a:cubicBezTo>
                  <a:pt x="0" y="461"/>
                  <a:pt x="133" y="594"/>
                  <a:pt x="297" y="594"/>
                </a:cubicBezTo>
                <a:cubicBezTo>
                  <a:pt x="461" y="594"/>
                  <a:pt x="594" y="461"/>
                  <a:pt x="594" y="297"/>
                </a:cubicBezTo>
                <a:cubicBezTo>
                  <a:pt x="594" y="133"/>
                  <a:pt x="461" y="0"/>
                  <a:pt x="2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0" tIns="45688" rIns="91410" bIns="45688" anchor="t" anchorCtr="0">
            <a:noAutofit/>
          </a:bodyPr>
          <a:lstStyle/>
          <a:p>
            <a:pPr algn="ctr">
              <a:buSzPts val="1400"/>
            </a:pPr>
            <a:endParaRPr sz="1866">
              <a:solidFill>
                <a:srgbClr val="6EC329"/>
              </a:solidFill>
              <a:latin typeface="ABC Favorit" panose="020B0504030202060203"/>
            </a:endParaRPr>
          </a:p>
        </p:txBody>
      </p:sp>
      <p:sp>
        <p:nvSpPr>
          <p:cNvPr id="89" name="Google Shape;1766;p93">
            <a:extLst>
              <a:ext uri="{FF2B5EF4-FFF2-40B4-BE49-F238E27FC236}">
                <a16:creationId xmlns:a16="http://schemas.microsoft.com/office/drawing/2014/main" id="{AE075925-2D85-C7AF-61C4-D67B3C9305DB}"/>
              </a:ext>
            </a:extLst>
          </p:cNvPr>
          <p:cNvSpPr txBox="1"/>
          <p:nvPr/>
        </p:nvSpPr>
        <p:spPr>
          <a:xfrm>
            <a:off x="640174" y="2416981"/>
            <a:ext cx="1390800" cy="55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r">
              <a:buSzPts val="1200"/>
            </a:pPr>
            <a:r>
              <a:rPr lang="en" sz="1200" b="1">
                <a:solidFill>
                  <a:srgbClr val="2D3549"/>
                </a:solidFill>
                <a:latin typeface="ABC Favorit" panose="020B0504030202060203"/>
              </a:rPr>
              <a:t>BANKS</a:t>
            </a:r>
            <a:endParaRPr sz="1200" b="1">
              <a:solidFill>
                <a:srgbClr val="2D3549"/>
              </a:solidFill>
              <a:latin typeface="ABC Favorit" panose="020B0504030202060203"/>
            </a:endParaRPr>
          </a:p>
        </p:txBody>
      </p:sp>
      <p:sp>
        <p:nvSpPr>
          <p:cNvPr id="90" name="Google Shape;1767;p93">
            <a:extLst>
              <a:ext uri="{FF2B5EF4-FFF2-40B4-BE49-F238E27FC236}">
                <a16:creationId xmlns:a16="http://schemas.microsoft.com/office/drawing/2014/main" id="{84955354-A3AF-3324-4535-CA07E71984F9}"/>
              </a:ext>
            </a:extLst>
          </p:cNvPr>
          <p:cNvSpPr txBox="1"/>
          <p:nvPr/>
        </p:nvSpPr>
        <p:spPr>
          <a:xfrm>
            <a:off x="177063" y="3061975"/>
            <a:ext cx="1853913" cy="55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r">
              <a:buSzPts val="1200"/>
            </a:pPr>
            <a:r>
              <a:rPr lang="en" sz="1200" b="1" dirty="0">
                <a:solidFill>
                  <a:srgbClr val="2D3549"/>
                </a:solidFill>
                <a:latin typeface="ABC Favorit" panose="020B0504030202060203"/>
              </a:rPr>
              <a:t>MOBILE MONEY OPERATORS</a:t>
            </a:r>
            <a:endParaRPr sz="1200" b="1" dirty="0">
              <a:solidFill>
                <a:srgbClr val="2D3549"/>
              </a:solidFill>
              <a:latin typeface="ABC Favorit" panose="020B0504030202060203"/>
            </a:endParaRPr>
          </a:p>
        </p:txBody>
      </p:sp>
      <p:sp>
        <p:nvSpPr>
          <p:cNvPr id="91" name="Google Shape;1768;p93">
            <a:extLst>
              <a:ext uri="{FF2B5EF4-FFF2-40B4-BE49-F238E27FC236}">
                <a16:creationId xmlns:a16="http://schemas.microsoft.com/office/drawing/2014/main" id="{D5077227-F25E-3ACE-D6AD-18469E8B5C4B}"/>
              </a:ext>
            </a:extLst>
          </p:cNvPr>
          <p:cNvSpPr txBox="1"/>
          <p:nvPr/>
        </p:nvSpPr>
        <p:spPr>
          <a:xfrm>
            <a:off x="-5194" y="3828768"/>
            <a:ext cx="2036168" cy="41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r">
              <a:buSzPts val="1200"/>
            </a:pPr>
            <a:r>
              <a:rPr lang="en" sz="1200" b="1">
                <a:solidFill>
                  <a:srgbClr val="2D3549"/>
                </a:solidFill>
                <a:latin typeface="ABC Favorit" panose="020B0504030202060203"/>
              </a:rPr>
              <a:t>PAYMENT SERVICE PROVIDERS</a:t>
            </a:r>
            <a:endParaRPr sz="1200" b="1">
              <a:solidFill>
                <a:srgbClr val="2D3549"/>
              </a:solidFill>
              <a:latin typeface="ABC Favorit" panose="020B0504030202060203"/>
            </a:endParaRPr>
          </a:p>
        </p:txBody>
      </p:sp>
      <p:sp>
        <p:nvSpPr>
          <p:cNvPr id="92" name="Google Shape;1769;p93">
            <a:extLst>
              <a:ext uri="{FF2B5EF4-FFF2-40B4-BE49-F238E27FC236}">
                <a16:creationId xmlns:a16="http://schemas.microsoft.com/office/drawing/2014/main" id="{2D5378C7-C579-6439-086E-9B27D8CEB9AF}"/>
              </a:ext>
            </a:extLst>
          </p:cNvPr>
          <p:cNvSpPr txBox="1"/>
          <p:nvPr/>
        </p:nvSpPr>
        <p:spPr>
          <a:xfrm>
            <a:off x="275476" y="4454900"/>
            <a:ext cx="1755475" cy="55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r">
              <a:buSzPts val="1200"/>
            </a:pPr>
            <a:r>
              <a:rPr lang="en" sz="1200" b="1">
                <a:solidFill>
                  <a:srgbClr val="2D3549"/>
                </a:solidFill>
                <a:latin typeface="ABC Favorit" panose="020B0504030202060203"/>
              </a:rPr>
              <a:t>MONEY TRANSFER</a:t>
            </a:r>
            <a:endParaRPr sz="1200" b="1">
              <a:solidFill>
                <a:srgbClr val="2D3549"/>
              </a:solidFill>
              <a:latin typeface="ABC Favorit" panose="020B0504030202060203"/>
            </a:endParaRPr>
          </a:p>
          <a:p>
            <a:pPr algn="r">
              <a:buSzPts val="1200"/>
            </a:pPr>
            <a:r>
              <a:rPr lang="en" sz="1200" b="1">
                <a:solidFill>
                  <a:srgbClr val="2D3549"/>
                </a:solidFill>
                <a:latin typeface="ABC Favorit" panose="020B0504030202060203"/>
              </a:rPr>
              <a:t>OPERATORS</a:t>
            </a:r>
            <a:endParaRPr sz="1200" b="1">
              <a:solidFill>
                <a:srgbClr val="2D3549"/>
              </a:solidFill>
              <a:latin typeface="ABC Favorit" panose="020B0504030202060203"/>
            </a:endParaRPr>
          </a:p>
        </p:txBody>
      </p:sp>
      <p:sp>
        <p:nvSpPr>
          <p:cNvPr id="93" name="Google Shape;1770;p93">
            <a:extLst>
              <a:ext uri="{FF2B5EF4-FFF2-40B4-BE49-F238E27FC236}">
                <a16:creationId xmlns:a16="http://schemas.microsoft.com/office/drawing/2014/main" id="{7891A48F-D1E2-21DE-79B4-FB70A6896519}"/>
              </a:ext>
            </a:extLst>
          </p:cNvPr>
          <p:cNvSpPr txBox="1"/>
          <p:nvPr/>
        </p:nvSpPr>
        <p:spPr>
          <a:xfrm>
            <a:off x="640174" y="5193925"/>
            <a:ext cx="1390800" cy="41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r">
              <a:buSzPts val="1200"/>
            </a:pPr>
            <a:r>
              <a:rPr lang="en" sz="1200" b="1">
                <a:solidFill>
                  <a:srgbClr val="2D3549"/>
                </a:solidFill>
                <a:latin typeface="ABC Favorit" panose="020B0504030202060203"/>
              </a:rPr>
              <a:t>PLATFORMS</a:t>
            </a:r>
            <a:endParaRPr sz="1200" b="1">
              <a:solidFill>
                <a:srgbClr val="2D3549"/>
              </a:solidFill>
              <a:latin typeface="ABC Favorit" panose="020B0504030202060203"/>
            </a:endParaRPr>
          </a:p>
        </p:txBody>
      </p:sp>
      <p:sp>
        <p:nvSpPr>
          <p:cNvPr id="101" name="Google Shape;1779;p93">
            <a:extLst>
              <a:ext uri="{FF2B5EF4-FFF2-40B4-BE49-F238E27FC236}">
                <a16:creationId xmlns:a16="http://schemas.microsoft.com/office/drawing/2014/main" id="{A6F54FE6-615F-CA52-7618-8EF713B50B3E}"/>
              </a:ext>
            </a:extLst>
          </p:cNvPr>
          <p:cNvSpPr txBox="1"/>
          <p:nvPr/>
        </p:nvSpPr>
        <p:spPr>
          <a:xfrm>
            <a:off x="578413" y="1728822"/>
            <a:ext cx="3239999" cy="33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1" tIns="45688" rIns="71981" bIns="45688" anchor="t" anchorCtr="0">
            <a:spAutoFit/>
          </a:bodyPr>
          <a:lstStyle/>
          <a:p>
            <a:pPr algn="ctr"/>
            <a:r>
              <a:rPr lang="en" sz="1600" b="1" dirty="0">
                <a:solidFill>
                  <a:schemeClr val="dk1"/>
                </a:solidFill>
                <a:latin typeface="ABC Favorit" panose="020B0504030202060203"/>
              </a:rPr>
              <a:t>Multiple customer types</a:t>
            </a:r>
            <a:endParaRPr sz="1466" dirty="0">
              <a:latin typeface="ABC Favorit" panose="020B0504030202060203"/>
            </a:endParaRPr>
          </a:p>
        </p:txBody>
      </p:sp>
      <p:cxnSp>
        <p:nvCxnSpPr>
          <p:cNvPr id="102" name="Google Shape;1780;p93">
            <a:extLst>
              <a:ext uri="{FF2B5EF4-FFF2-40B4-BE49-F238E27FC236}">
                <a16:creationId xmlns:a16="http://schemas.microsoft.com/office/drawing/2014/main" id="{37372BA0-6107-715A-1C87-55B78B178F1D}"/>
              </a:ext>
            </a:extLst>
          </p:cNvPr>
          <p:cNvCxnSpPr>
            <a:cxnSpLocks/>
          </p:cNvCxnSpPr>
          <p:nvPr/>
        </p:nvCxnSpPr>
        <p:spPr>
          <a:xfrm>
            <a:off x="578413" y="2105665"/>
            <a:ext cx="32400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781;p93">
            <a:extLst>
              <a:ext uri="{FF2B5EF4-FFF2-40B4-BE49-F238E27FC236}">
                <a16:creationId xmlns:a16="http://schemas.microsoft.com/office/drawing/2014/main" id="{AFA941D5-0D27-AE3C-E580-A951E3F2FD72}"/>
              </a:ext>
            </a:extLst>
          </p:cNvPr>
          <p:cNvSpPr txBox="1"/>
          <p:nvPr/>
        </p:nvSpPr>
        <p:spPr>
          <a:xfrm>
            <a:off x="4366212" y="1722953"/>
            <a:ext cx="3240000" cy="33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1" tIns="45688" rIns="71981" bIns="45688" anchor="t" anchorCtr="0">
            <a:sp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ABC Favorit" panose="020B0504030202060203"/>
              </a:rPr>
              <a:t>Multiple use cases</a:t>
            </a:r>
            <a:endParaRPr sz="1466">
              <a:latin typeface="ABC Favorit" panose="020B0504030202060203"/>
            </a:endParaRPr>
          </a:p>
        </p:txBody>
      </p:sp>
      <p:cxnSp>
        <p:nvCxnSpPr>
          <p:cNvPr id="104" name="Google Shape;1782;p93">
            <a:extLst>
              <a:ext uri="{FF2B5EF4-FFF2-40B4-BE49-F238E27FC236}">
                <a16:creationId xmlns:a16="http://schemas.microsoft.com/office/drawing/2014/main" id="{9C11D1D3-1EE1-280B-4000-69D885C7808C}"/>
              </a:ext>
            </a:extLst>
          </p:cNvPr>
          <p:cNvCxnSpPr>
            <a:cxnSpLocks/>
          </p:cNvCxnSpPr>
          <p:nvPr/>
        </p:nvCxnSpPr>
        <p:spPr>
          <a:xfrm>
            <a:off x="4370583" y="2105665"/>
            <a:ext cx="32400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783;p93">
            <a:extLst>
              <a:ext uri="{FF2B5EF4-FFF2-40B4-BE49-F238E27FC236}">
                <a16:creationId xmlns:a16="http://schemas.microsoft.com/office/drawing/2014/main" id="{1931699D-16D2-2A2C-E462-98682EBF8302}"/>
              </a:ext>
            </a:extLst>
          </p:cNvPr>
          <p:cNvSpPr txBox="1"/>
          <p:nvPr/>
        </p:nvSpPr>
        <p:spPr>
          <a:xfrm>
            <a:off x="8154012" y="1722952"/>
            <a:ext cx="3248742" cy="33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1" tIns="45688" rIns="71981" bIns="45688" anchor="t" anchorCtr="0">
            <a:spAutoFit/>
          </a:bodyPr>
          <a:lstStyle/>
          <a:p>
            <a:pPr algn="ctr"/>
            <a:r>
              <a:rPr lang="en" sz="1600" b="1" dirty="0">
                <a:solidFill>
                  <a:schemeClr val="dk1"/>
                </a:solidFill>
                <a:latin typeface="ABC Favorit" panose="020B0504030202060203"/>
              </a:rPr>
              <a:t>Key capability</a:t>
            </a:r>
            <a:endParaRPr sz="1466" dirty="0">
              <a:latin typeface="ABC Favorit" panose="020B0504030202060203"/>
            </a:endParaRPr>
          </a:p>
        </p:txBody>
      </p:sp>
      <p:cxnSp>
        <p:nvCxnSpPr>
          <p:cNvPr id="106" name="Google Shape;1784;p93">
            <a:extLst>
              <a:ext uri="{FF2B5EF4-FFF2-40B4-BE49-F238E27FC236}">
                <a16:creationId xmlns:a16="http://schemas.microsoft.com/office/drawing/2014/main" id="{0A60D88A-344D-155F-F656-59C74C498491}"/>
              </a:ext>
            </a:extLst>
          </p:cNvPr>
          <p:cNvCxnSpPr>
            <a:cxnSpLocks/>
          </p:cNvCxnSpPr>
          <p:nvPr/>
        </p:nvCxnSpPr>
        <p:spPr>
          <a:xfrm>
            <a:off x="8162753" y="2105665"/>
            <a:ext cx="32400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7" name="Picture 106" descr="Logo&#10;&#10;Description automatically generated">
            <a:extLst>
              <a:ext uri="{FF2B5EF4-FFF2-40B4-BE49-F238E27FC236}">
                <a16:creationId xmlns:a16="http://schemas.microsoft.com/office/drawing/2014/main" id="{8F9826E7-C29B-8B0C-FAE6-86E607E12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159" y="3235521"/>
            <a:ext cx="756000" cy="173203"/>
          </a:xfrm>
          <a:prstGeom prst="rect">
            <a:avLst/>
          </a:prstGeom>
        </p:spPr>
      </p:pic>
      <p:sp>
        <p:nvSpPr>
          <p:cNvPr id="108" name="Google Shape;1703;p93">
            <a:extLst>
              <a:ext uri="{FF2B5EF4-FFF2-40B4-BE49-F238E27FC236}">
                <a16:creationId xmlns:a16="http://schemas.microsoft.com/office/drawing/2014/main" id="{56C75E9A-8124-27C1-526B-566E2B1E3FBF}"/>
              </a:ext>
            </a:extLst>
          </p:cNvPr>
          <p:cNvSpPr/>
          <p:nvPr/>
        </p:nvSpPr>
        <p:spPr>
          <a:xfrm>
            <a:off x="5305094" y="4346559"/>
            <a:ext cx="552600" cy="55245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1430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>
              <a:buSzPts val="1100"/>
            </a:pPr>
            <a:endParaRPr sz="1466">
              <a:latin typeface="ABC Favorit" panose="020B0504030202060203"/>
            </a:endParaRPr>
          </a:p>
        </p:txBody>
      </p:sp>
      <p:sp>
        <p:nvSpPr>
          <p:cNvPr id="109" name="Google Shape;1704;p93">
            <a:extLst>
              <a:ext uri="{FF2B5EF4-FFF2-40B4-BE49-F238E27FC236}">
                <a16:creationId xmlns:a16="http://schemas.microsoft.com/office/drawing/2014/main" id="{90D007D5-5791-AD68-17FB-C4A3BDD631BF}"/>
              </a:ext>
            </a:extLst>
          </p:cNvPr>
          <p:cNvSpPr/>
          <p:nvPr/>
        </p:nvSpPr>
        <p:spPr>
          <a:xfrm>
            <a:off x="5446093" y="4486816"/>
            <a:ext cx="270586" cy="270624"/>
          </a:xfrm>
          <a:custGeom>
            <a:avLst/>
            <a:gdLst/>
            <a:ahLst/>
            <a:cxnLst/>
            <a:rect l="l" t="t" r="r" b="b"/>
            <a:pathLst>
              <a:path w="594" h="594" extrusionOk="0">
                <a:moveTo>
                  <a:pt x="475" y="120"/>
                </a:moveTo>
                <a:cubicBezTo>
                  <a:pt x="455" y="132"/>
                  <a:pt x="435" y="141"/>
                  <a:pt x="416" y="148"/>
                </a:cubicBezTo>
                <a:cubicBezTo>
                  <a:pt x="393" y="105"/>
                  <a:pt x="365" y="72"/>
                  <a:pt x="343" y="50"/>
                </a:cubicBezTo>
                <a:cubicBezTo>
                  <a:pt x="395" y="60"/>
                  <a:pt x="440" y="85"/>
                  <a:pt x="475" y="120"/>
                </a:cubicBezTo>
                <a:close/>
                <a:moveTo>
                  <a:pt x="455" y="291"/>
                </a:moveTo>
                <a:cubicBezTo>
                  <a:pt x="454" y="285"/>
                  <a:pt x="454" y="280"/>
                  <a:pt x="454" y="274"/>
                </a:cubicBezTo>
                <a:cubicBezTo>
                  <a:pt x="451" y="239"/>
                  <a:pt x="442" y="207"/>
                  <a:pt x="430" y="178"/>
                </a:cubicBezTo>
                <a:cubicBezTo>
                  <a:pt x="452" y="170"/>
                  <a:pt x="475" y="159"/>
                  <a:pt x="498" y="146"/>
                </a:cubicBezTo>
                <a:cubicBezTo>
                  <a:pt x="528" y="187"/>
                  <a:pt x="546" y="237"/>
                  <a:pt x="548" y="291"/>
                </a:cubicBezTo>
                <a:lnTo>
                  <a:pt x="455" y="291"/>
                </a:lnTo>
                <a:close/>
                <a:moveTo>
                  <a:pt x="428" y="424"/>
                </a:moveTo>
                <a:cubicBezTo>
                  <a:pt x="443" y="388"/>
                  <a:pt x="452" y="353"/>
                  <a:pt x="454" y="318"/>
                </a:cubicBezTo>
                <a:lnTo>
                  <a:pt x="547" y="318"/>
                </a:lnTo>
                <a:cubicBezTo>
                  <a:pt x="543" y="369"/>
                  <a:pt x="523" y="416"/>
                  <a:pt x="493" y="454"/>
                </a:cubicBezTo>
                <a:cubicBezTo>
                  <a:pt x="471" y="441"/>
                  <a:pt x="449" y="431"/>
                  <a:pt x="428" y="424"/>
                </a:cubicBezTo>
                <a:close/>
                <a:moveTo>
                  <a:pt x="414" y="454"/>
                </a:moveTo>
                <a:cubicBezTo>
                  <a:pt x="432" y="460"/>
                  <a:pt x="451" y="469"/>
                  <a:pt x="470" y="479"/>
                </a:cubicBezTo>
                <a:cubicBezTo>
                  <a:pt x="438" y="508"/>
                  <a:pt x="400" y="530"/>
                  <a:pt x="357" y="540"/>
                </a:cubicBezTo>
                <a:cubicBezTo>
                  <a:pt x="380" y="512"/>
                  <a:pt x="399" y="483"/>
                  <a:pt x="414" y="454"/>
                </a:cubicBezTo>
                <a:close/>
                <a:moveTo>
                  <a:pt x="185" y="455"/>
                </a:moveTo>
                <a:cubicBezTo>
                  <a:pt x="200" y="484"/>
                  <a:pt x="219" y="513"/>
                  <a:pt x="243" y="541"/>
                </a:cubicBezTo>
                <a:cubicBezTo>
                  <a:pt x="199" y="532"/>
                  <a:pt x="160" y="511"/>
                  <a:pt x="128" y="482"/>
                </a:cubicBezTo>
                <a:cubicBezTo>
                  <a:pt x="142" y="473"/>
                  <a:pt x="161" y="464"/>
                  <a:pt x="185" y="455"/>
                </a:cubicBezTo>
                <a:close/>
                <a:moveTo>
                  <a:pt x="143" y="318"/>
                </a:moveTo>
                <a:cubicBezTo>
                  <a:pt x="146" y="354"/>
                  <a:pt x="155" y="389"/>
                  <a:pt x="170" y="425"/>
                </a:cubicBezTo>
                <a:cubicBezTo>
                  <a:pt x="142" y="436"/>
                  <a:pt x="120" y="448"/>
                  <a:pt x="105" y="457"/>
                </a:cubicBezTo>
                <a:cubicBezTo>
                  <a:pt x="73" y="419"/>
                  <a:pt x="52" y="371"/>
                  <a:pt x="48" y="318"/>
                </a:cubicBezTo>
                <a:lnTo>
                  <a:pt x="143" y="318"/>
                </a:lnTo>
                <a:close/>
                <a:moveTo>
                  <a:pt x="167" y="176"/>
                </a:moveTo>
                <a:cubicBezTo>
                  <a:pt x="155" y="205"/>
                  <a:pt x="146" y="237"/>
                  <a:pt x="143" y="272"/>
                </a:cubicBezTo>
                <a:cubicBezTo>
                  <a:pt x="143" y="278"/>
                  <a:pt x="143" y="284"/>
                  <a:pt x="142" y="291"/>
                </a:cubicBezTo>
                <a:lnTo>
                  <a:pt x="47" y="291"/>
                </a:lnTo>
                <a:cubicBezTo>
                  <a:pt x="48" y="235"/>
                  <a:pt x="68" y="183"/>
                  <a:pt x="100" y="142"/>
                </a:cubicBezTo>
                <a:cubicBezTo>
                  <a:pt x="114" y="152"/>
                  <a:pt x="137" y="164"/>
                  <a:pt x="167" y="176"/>
                </a:cubicBezTo>
                <a:close/>
                <a:moveTo>
                  <a:pt x="181" y="147"/>
                </a:moveTo>
                <a:cubicBezTo>
                  <a:pt x="155" y="137"/>
                  <a:pt x="136" y="126"/>
                  <a:pt x="122" y="117"/>
                </a:cubicBezTo>
                <a:cubicBezTo>
                  <a:pt x="157" y="83"/>
                  <a:pt x="202" y="60"/>
                  <a:pt x="252" y="50"/>
                </a:cubicBezTo>
                <a:cubicBezTo>
                  <a:pt x="230" y="72"/>
                  <a:pt x="203" y="105"/>
                  <a:pt x="181" y="147"/>
                </a:cubicBezTo>
                <a:close/>
                <a:moveTo>
                  <a:pt x="310" y="169"/>
                </a:moveTo>
                <a:lnTo>
                  <a:pt x="310" y="65"/>
                </a:lnTo>
                <a:cubicBezTo>
                  <a:pt x="329" y="82"/>
                  <a:pt x="359" y="115"/>
                  <a:pt x="384" y="158"/>
                </a:cubicBezTo>
                <a:cubicBezTo>
                  <a:pt x="358" y="165"/>
                  <a:pt x="333" y="168"/>
                  <a:pt x="310" y="169"/>
                </a:cubicBezTo>
                <a:close/>
                <a:moveTo>
                  <a:pt x="310" y="401"/>
                </a:moveTo>
                <a:lnTo>
                  <a:pt x="310" y="318"/>
                </a:lnTo>
                <a:lnTo>
                  <a:pt x="420" y="318"/>
                </a:lnTo>
                <a:cubicBezTo>
                  <a:pt x="418" y="350"/>
                  <a:pt x="410" y="381"/>
                  <a:pt x="396" y="413"/>
                </a:cubicBezTo>
                <a:cubicBezTo>
                  <a:pt x="366" y="405"/>
                  <a:pt x="337" y="402"/>
                  <a:pt x="310" y="401"/>
                </a:cubicBezTo>
                <a:close/>
                <a:moveTo>
                  <a:pt x="310" y="434"/>
                </a:moveTo>
                <a:cubicBezTo>
                  <a:pt x="332" y="435"/>
                  <a:pt x="356" y="438"/>
                  <a:pt x="382" y="444"/>
                </a:cubicBezTo>
                <a:cubicBezTo>
                  <a:pt x="364" y="477"/>
                  <a:pt x="340" y="511"/>
                  <a:pt x="310" y="544"/>
                </a:cubicBezTo>
                <a:lnTo>
                  <a:pt x="310" y="434"/>
                </a:lnTo>
                <a:close/>
                <a:moveTo>
                  <a:pt x="283" y="435"/>
                </a:moveTo>
                <a:lnTo>
                  <a:pt x="283" y="537"/>
                </a:lnTo>
                <a:cubicBezTo>
                  <a:pt x="256" y="506"/>
                  <a:pt x="234" y="475"/>
                  <a:pt x="217" y="445"/>
                </a:cubicBezTo>
                <a:cubicBezTo>
                  <a:pt x="237" y="440"/>
                  <a:pt x="259" y="436"/>
                  <a:pt x="283" y="435"/>
                </a:cubicBezTo>
                <a:close/>
                <a:moveTo>
                  <a:pt x="283" y="318"/>
                </a:moveTo>
                <a:lnTo>
                  <a:pt x="283" y="401"/>
                </a:lnTo>
                <a:cubicBezTo>
                  <a:pt x="253" y="403"/>
                  <a:pt x="226" y="408"/>
                  <a:pt x="202" y="415"/>
                </a:cubicBezTo>
                <a:cubicBezTo>
                  <a:pt x="188" y="382"/>
                  <a:pt x="180" y="350"/>
                  <a:pt x="177" y="318"/>
                </a:cubicBezTo>
                <a:lnTo>
                  <a:pt x="283" y="318"/>
                </a:lnTo>
                <a:close/>
                <a:moveTo>
                  <a:pt x="283" y="169"/>
                </a:moveTo>
                <a:cubicBezTo>
                  <a:pt x="257" y="167"/>
                  <a:pt x="234" y="163"/>
                  <a:pt x="213" y="157"/>
                </a:cubicBezTo>
                <a:cubicBezTo>
                  <a:pt x="235" y="117"/>
                  <a:pt x="263" y="86"/>
                  <a:pt x="283" y="67"/>
                </a:cubicBezTo>
                <a:lnTo>
                  <a:pt x="283" y="169"/>
                </a:lnTo>
                <a:close/>
                <a:moveTo>
                  <a:pt x="199" y="187"/>
                </a:moveTo>
                <a:cubicBezTo>
                  <a:pt x="224" y="194"/>
                  <a:pt x="252" y="199"/>
                  <a:pt x="283" y="201"/>
                </a:cubicBezTo>
                <a:lnTo>
                  <a:pt x="283" y="291"/>
                </a:lnTo>
                <a:lnTo>
                  <a:pt x="176" y="291"/>
                </a:lnTo>
                <a:cubicBezTo>
                  <a:pt x="176" y="285"/>
                  <a:pt x="176" y="280"/>
                  <a:pt x="177" y="275"/>
                </a:cubicBezTo>
                <a:cubicBezTo>
                  <a:pt x="179" y="243"/>
                  <a:pt x="187" y="213"/>
                  <a:pt x="199" y="187"/>
                </a:cubicBezTo>
                <a:close/>
                <a:moveTo>
                  <a:pt x="421" y="277"/>
                </a:moveTo>
                <a:cubicBezTo>
                  <a:pt x="421" y="281"/>
                  <a:pt x="421" y="286"/>
                  <a:pt x="421" y="291"/>
                </a:cubicBezTo>
                <a:lnTo>
                  <a:pt x="310" y="291"/>
                </a:lnTo>
                <a:lnTo>
                  <a:pt x="310" y="201"/>
                </a:lnTo>
                <a:cubicBezTo>
                  <a:pt x="338" y="201"/>
                  <a:pt x="367" y="197"/>
                  <a:pt x="398" y="188"/>
                </a:cubicBezTo>
                <a:cubicBezTo>
                  <a:pt x="410" y="215"/>
                  <a:pt x="418" y="244"/>
                  <a:pt x="421" y="277"/>
                </a:cubicBezTo>
                <a:close/>
                <a:moveTo>
                  <a:pt x="297" y="0"/>
                </a:moveTo>
                <a:cubicBezTo>
                  <a:pt x="133" y="0"/>
                  <a:pt x="0" y="133"/>
                  <a:pt x="0" y="297"/>
                </a:cubicBezTo>
                <a:cubicBezTo>
                  <a:pt x="0" y="461"/>
                  <a:pt x="133" y="594"/>
                  <a:pt x="297" y="594"/>
                </a:cubicBezTo>
                <a:cubicBezTo>
                  <a:pt x="461" y="594"/>
                  <a:pt x="594" y="461"/>
                  <a:pt x="594" y="297"/>
                </a:cubicBezTo>
                <a:cubicBezTo>
                  <a:pt x="594" y="133"/>
                  <a:pt x="461" y="0"/>
                  <a:pt x="2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10" tIns="45688" rIns="91410" bIns="45688" anchor="t" anchorCtr="0">
            <a:noAutofit/>
          </a:bodyPr>
          <a:lstStyle/>
          <a:p>
            <a:pPr algn="ctr">
              <a:buSzPts val="1400"/>
            </a:pPr>
            <a:endParaRPr sz="1866">
              <a:solidFill>
                <a:srgbClr val="6EC329"/>
              </a:solidFill>
              <a:latin typeface="ABC Favorit" panose="020B0504030202060203"/>
            </a:endParaRPr>
          </a:p>
        </p:txBody>
      </p:sp>
      <p:sp>
        <p:nvSpPr>
          <p:cNvPr id="110" name="Google Shape;1719;p93">
            <a:extLst>
              <a:ext uri="{FF2B5EF4-FFF2-40B4-BE49-F238E27FC236}">
                <a16:creationId xmlns:a16="http://schemas.microsoft.com/office/drawing/2014/main" id="{5135173C-E803-7A5A-6408-81C1BF951A98}"/>
              </a:ext>
            </a:extLst>
          </p:cNvPr>
          <p:cNvSpPr txBox="1"/>
          <p:nvPr/>
        </p:nvSpPr>
        <p:spPr>
          <a:xfrm>
            <a:off x="4783731" y="4958507"/>
            <a:ext cx="1545693" cy="65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buSzPts val="1200"/>
            </a:pPr>
            <a:r>
              <a:rPr lang="en" sz="1200" b="1">
                <a:solidFill>
                  <a:srgbClr val="2D3549"/>
                </a:solidFill>
                <a:latin typeface="ABC Favorit" panose="020B0504030202060203"/>
              </a:rPr>
              <a:t>P2P </a:t>
            </a:r>
            <a:endParaRPr sz="1200" b="1" dirty="0">
              <a:solidFill>
                <a:srgbClr val="2D3549"/>
              </a:solidFill>
              <a:latin typeface="ABC Favorit" panose="020B0504030202060203"/>
            </a:endParaRPr>
          </a:p>
          <a:p>
            <a:pPr algn="ctr">
              <a:buSzPts val="1200"/>
            </a:pPr>
            <a:r>
              <a:rPr lang="en" sz="1200" dirty="0">
                <a:solidFill>
                  <a:srgbClr val="2D3549"/>
                </a:solidFill>
                <a:latin typeface="ABC Favorit" panose="020B0504030202060203"/>
              </a:rPr>
              <a:t>REMITTANCE PROCESSING</a:t>
            </a:r>
            <a:endParaRPr sz="1200" dirty="0">
              <a:solidFill>
                <a:srgbClr val="2D3549"/>
              </a:solidFill>
              <a:latin typeface="ABC Favorit" panose="020B0504030202060203"/>
            </a:endParaRP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354B450E-E67D-5EE2-26F7-6A013EB1A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96" y="3612459"/>
            <a:ext cx="901641" cy="8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5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722419E-351F-405F-97B2-C01E09872A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0556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95" imgH="396" progId="TCLayout.ActiveDocument.1">
                  <p:embed/>
                </p:oleObj>
              </mc:Choice>
              <mc:Fallback>
                <p:oleObj name="think-cell Slide" r:id="rId10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722419E-351F-405F-97B2-C01E09872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C929E4-62CB-4D34-A0DB-41644B66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…with up to 90% saving on transaction cost…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B0A5F5-8450-4238-A0AE-94F13F800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78AFE-38DE-4909-9781-D6FB240C567D}" type="slidenum">
              <a:rPr lang="en-GB" smtClean="0"/>
              <a:t>4</a:t>
            </a:fld>
            <a:endParaRPr lang="en-GB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A429DA1-DD90-43EF-8B77-BD6C57BF9EFC}"/>
              </a:ext>
            </a:extLst>
          </p:cNvPr>
          <p:cNvSpPr txBox="1"/>
          <p:nvPr/>
        </p:nvSpPr>
        <p:spPr>
          <a:xfrm>
            <a:off x="6096000" y="4524833"/>
            <a:ext cx="4802188" cy="1397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</a:pPr>
            <a:r>
              <a:rPr lang="en-GB" sz="1400" b="1" dirty="0">
                <a:latin typeface="ABC Favorit" panose="020B0504030202060203"/>
              </a:rPr>
              <a:t>This is achieved from: </a:t>
            </a:r>
          </a:p>
          <a:p>
            <a:pPr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</a:pPr>
            <a:endParaRPr lang="en-GB" sz="500" b="1" dirty="0">
              <a:latin typeface="ABC Favorit" panose="020B0504030202060203"/>
            </a:endParaRPr>
          </a:p>
          <a:p>
            <a:pPr marL="171450" indent="-17145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en-GB" sz="1200" b="1" dirty="0">
                <a:latin typeface="ABC Favorit" panose="020B0504030202060203"/>
              </a:rPr>
              <a:t>Managing our own direct payments network </a:t>
            </a:r>
          </a:p>
          <a:p>
            <a:pPr marL="171450" indent="-17145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en-GB" sz="1200" b="1" dirty="0">
                <a:latin typeface="ABC Favorit" panose="020B0504030202060203"/>
              </a:rPr>
              <a:t>Managed treasury and compliance functions</a:t>
            </a:r>
          </a:p>
          <a:p>
            <a:pPr marL="171450" indent="-17145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r>
              <a:rPr lang="en-GB" sz="1200" b="1" dirty="0">
                <a:latin typeface="ABC Favorit" panose="020B0504030202060203"/>
              </a:rPr>
              <a:t>Best local market knowledge</a:t>
            </a:r>
          </a:p>
          <a:p>
            <a:pPr marL="171450" indent="-17145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Wingdings" panose="05000000000000000000" pitchFamily="2" charset="2"/>
              <a:buChar char="ü"/>
            </a:pPr>
            <a:endParaRPr lang="en-GB" sz="1200" dirty="0">
              <a:latin typeface="ABC Favorit" panose="020B0504030202060203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8BD9AE-8515-4331-85B7-92D8BCF12FDD}"/>
              </a:ext>
            </a:extLst>
          </p:cNvPr>
          <p:cNvGrpSpPr/>
          <p:nvPr/>
        </p:nvGrpSpPr>
        <p:grpSpPr>
          <a:xfrm>
            <a:off x="6096000" y="2484438"/>
            <a:ext cx="4805708" cy="1544638"/>
            <a:chOff x="4451094" y="4632073"/>
            <a:chExt cx="4603107" cy="154473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83523B2-76AB-4C27-B470-0067D0F88A70}"/>
                </a:ext>
              </a:extLst>
            </p:cNvPr>
            <p:cNvSpPr txBox="1"/>
            <p:nvPr/>
          </p:nvSpPr>
          <p:spPr>
            <a:xfrm>
              <a:off x="4451094" y="4632073"/>
              <a:ext cx="4599735" cy="1544731"/>
            </a:xfrm>
            <a:prstGeom prst="rect">
              <a:avLst/>
            </a:prstGeom>
            <a:solidFill>
              <a:srgbClr val="E9F0F0"/>
            </a:solidFill>
            <a:ln>
              <a:solidFill>
                <a:schemeClr val="tx1"/>
              </a:solidFill>
              <a:prstDash val="lgDash"/>
            </a:ln>
          </p:spPr>
          <p:txBody>
            <a:bodyPr wrap="square" rtlCol="0" anchor="ctr">
              <a:noAutofit/>
            </a:bodyPr>
            <a:lstStyle/>
            <a:p>
              <a:pPr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SzPct val="125000"/>
              </a:pPr>
              <a:r>
                <a:rPr lang="en-GB" sz="1400" b="1" dirty="0">
                  <a:latin typeface="ABC Favorit" panose="020B0504030202060203"/>
                </a:rPr>
                <a:t>Assuming a client sends 100K transactions/year:</a:t>
              </a:r>
            </a:p>
            <a:p>
              <a:pPr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SzPct val="125000"/>
              </a:pPr>
              <a:endParaRPr lang="en-GB" sz="300" b="1" dirty="0">
                <a:latin typeface="ABC Favorit" panose="020B0504030202060203"/>
              </a:endParaRP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GB" sz="1200" b="1" dirty="0">
                  <a:latin typeface="ABC Favorit" panose="020B0504030202060203"/>
                </a:rPr>
                <a:t>Correspondent banking network fee: $50/transaction</a:t>
              </a:r>
            </a:p>
            <a:p>
              <a:pPr marL="285750" indent="-285750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GB" sz="1200" b="1" dirty="0" err="1">
                  <a:latin typeface="ABC Favorit" panose="020B0504030202060203"/>
                </a:rPr>
                <a:t>Thunes</a:t>
              </a:r>
              <a:r>
                <a:rPr lang="en-GB" sz="1200" b="1" dirty="0">
                  <a:latin typeface="ABC Favorit" panose="020B0504030202060203"/>
                </a:rPr>
                <a:t> network fee: c.$5/transaction</a:t>
              </a:r>
            </a:p>
            <a:p>
              <a:pPr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SzPct val="125000"/>
              </a:pPr>
              <a:endParaRPr lang="en-GB" sz="1200" b="1" dirty="0">
                <a:latin typeface="ABC Favorit" panose="020B0504030202060203"/>
              </a:endParaRPr>
            </a:p>
            <a:p>
              <a:pPr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SzPct val="125000"/>
              </a:pPr>
              <a:endParaRPr lang="en-GB" sz="1200" b="1" dirty="0">
                <a:latin typeface="ABC Favorit" panose="020B0504030202060203"/>
              </a:endParaRPr>
            </a:p>
          </p:txBody>
        </p:sp>
        <p:sp>
          <p:nvSpPr>
            <p:cNvPr id="177" name="object 31">
              <a:extLst>
                <a:ext uri="{FF2B5EF4-FFF2-40B4-BE49-F238E27FC236}">
                  <a16:creationId xmlns:a16="http://schemas.microsoft.com/office/drawing/2014/main" id="{EFEFA5AB-D029-4A83-A83E-67D0A99875B9}"/>
                </a:ext>
              </a:extLst>
            </p:cNvPr>
            <p:cNvSpPr/>
            <p:nvPr/>
          </p:nvSpPr>
          <p:spPr>
            <a:xfrm>
              <a:off x="4482201" y="5714737"/>
              <a:ext cx="4572000" cy="451434"/>
            </a:xfrm>
            <a:custGeom>
              <a:avLst/>
              <a:gdLst/>
              <a:ahLst/>
              <a:cxnLst/>
              <a:rect l="l" t="t" r="r" b="b"/>
              <a:pathLst>
                <a:path w="702945" h="247014">
                  <a:moveTo>
                    <a:pt x="702563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702563" y="246887"/>
                  </a:lnTo>
                  <a:lnTo>
                    <a:pt x="70256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 anchor="ctr"/>
            <a:lstStyle/>
            <a:p>
              <a:pPr algn="ctr"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  <a:buSzPct val="125000"/>
              </a:pPr>
              <a:r>
                <a:rPr lang="en-GB" sz="2000" b="1" dirty="0">
                  <a:latin typeface="ABC Favorit" panose="020B0504030202060203"/>
                </a:rPr>
                <a:t>Savings: </a:t>
              </a:r>
              <a:r>
                <a:rPr lang="en-GB" sz="2000" b="1" dirty="0">
                  <a:solidFill>
                    <a:srgbClr val="FF0000"/>
                  </a:solidFill>
                  <a:latin typeface="ABC Favorit" panose="020B0504030202060203"/>
                </a:rPr>
                <a:t>$4,500,000</a:t>
              </a:r>
              <a:r>
                <a:rPr lang="en-GB" sz="2000" b="1" dirty="0">
                  <a:latin typeface="ABC Favorit" panose="020B0504030202060203"/>
                </a:rPr>
                <a:t>/ year</a:t>
              </a:r>
            </a:p>
          </p:txBody>
        </p:sp>
      </p:grp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00569478-329C-394A-86DD-CFF1B284E9C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2331389"/>
              </p:ext>
            </p:extLst>
          </p:nvPr>
        </p:nvGraphicFramePr>
        <p:xfrm>
          <a:off x="644525" y="2519363"/>
          <a:ext cx="4802188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D06E74-AC49-9E45-BCE4-552849171D3B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3960813" y="2771775"/>
            <a:ext cx="0" cy="261143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319EE7-B8BE-9246-AD12-856835C100B9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638425" y="2774950"/>
            <a:ext cx="136525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5B63A52-E192-0546-9ACB-48D853E595E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155700" y="4248150"/>
            <a:ext cx="317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C16191E-5A27-493D-92CE-99DA95534188}" type="datetime'''''''Co''''''''''''s''''''''''''''t'''''''''''''''''''">
              <a:rPr lang="en-GB" altLang="en-US" sz="1400" smtClean="0"/>
              <a:pPr/>
              <a:t>Cost</a:t>
            </a:fld>
            <a:endParaRPr lang="en-GB" sz="14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5B63A52-E192-0546-9ACB-48D853E595E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690938" y="5970588"/>
            <a:ext cx="5397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14CEF6-AE72-4C13-AE61-4E345802C3EE}" type="datetime'''''''T''''''''''''''''h''''''''''u''n''''e''''''''''''s'''''">
              <a:rPr lang="en-GB" altLang="en-US" sz="1400" smtClean="0"/>
              <a:pPr/>
              <a:t>Thunes</a:t>
            </a:fld>
            <a:endParaRPr lang="en-GB" sz="14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5B63A52-E192-0546-9ACB-48D853E595E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511300" y="5970588"/>
            <a:ext cx="12287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7008D4-AC15-40B5-BBE8-4F880FD58AD6}" type="datetime'Co''''''rr''e''''s''''''ponde''nt banki''ng ''''''n''etw''ork'">
              <a:rPr lang="en-GB" altLang="en-US" sz="1400" smtClean="0"/>
              <a:pPr/>
              <a:t>Correspondent banking network</a:t>
            </a:fld>
            <a:endParaRPr lang="en-GB" sz="140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7B4FF9F-B025-CF4B-8BEA-8DCD63470781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3702050" y="3897313"/>
            <a:ext cx="517525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B49CB6-4A6A-4460-AF07-33A9CDAE21FA}" type="datetime'''''''''''-''''''''''9''''''''''''''''''''0''''%'''''">
              <a:rPr lang="en-GB" altLang="en-US" sz="1400" b="1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-90%</a:t>
            </a:fld>
            <a:endParaRPr lang="en-GB" sz="1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3110835-D5CC-46D9-9BB8-AC091E757CDA}"/>
              </a:ext>
            </a:extLst>
          </p:cNvPr>
          <p:cNvSpPr txBox="1"/>
          <p:nvPr/>
        </p:nvSpPr>
        <p:spPr>
          <a:xfrm>
            <a:off x="912813" y="1482725"/>
            <a:ext cx="4457700" cy="338554"/>
          </a:xfrm>
          <a:prstGeom prst="rect">
            <a:avLst/>
          </a:prstGeom>
          <a:noFill/>
        </p:spPr>
        <p:txBody>
          <a:bodyPr wrap="square" lIns="36000" rIns="72000" rtlCol="0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ABC Favorit" panose="020B0504030202060203"/>
              </a:rPr>
              <a:t>Transaction </a:t>
            </a:r>
            <a:r>
              <a:rPr lang="en-GB" sz="1600" b="1" dirty="0">
                <a:latin typeface="ABC Favorit" panose="020B0504030202060203"/>
              </a:rPr>
              <a:t>fees incurred per year - example</a:t>
            </a:r>
            <a:endParaRPr lang="en-GB" sz="1600" b="1" dirty="0">
              <a:solidFill>
                <a:schemeClr val="tx1"/>
              </a:solidFill>
              <a:latin typeface="ABC Favorit" panose="020B0504030202060203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A6F95A1-B663-4658-BE21-8856E6FCE067}"/>
              </a:ext>
            </a:extLst>
          </p:cNvPr>
          <p:cNvCxnSpPr>
            <a:cxnSpLocks/>
          </p:cNvCxnSpPr>
          <p:nvPr/>
        </p:nvCxnSpPr>
        <p:spPr>
          <a:xfrm>
            <a:off x="912813" y="1883929"/>
            <a:ext cx="44577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52B404-B177-4C32-B984-5A855B325A41}"/>
              </a:ext>
            </a:extLst>
          </p:cNvPr>
          <p:cNvCxnSpPr>
            <a:cxnSpLocks/>
          </p:cNvCxnSpPr>
          <p:nvPr/>
        </p:nvCxnSpPr>
        <p:spPr>
          <a:xfrm flipV="1">
            <a:off x="4475747" y="4524833"/>
            <a:ext cx="1620253" cy="1055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8BE61CB-1AE0-4108-ACA1-4E475A085D89}"/>
              </a:ext>
            </a:extLst>
          </p:cNvPr>
          <p:cNvCxnSpPr>
            <a:cxnSpLocks/>
          </p:cNvCxnSpPr>
          <p:nvPr/>
        </p:nvCxnSpPr>
        <p:spPr>
          <a:xfrm>
            <a:off x="4406900" y="5902677"/>
            <a:ext cx="168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82098D-7814-075F-18D3-A90DC2350D92}"/>
              </a:ext>
            </a:extLst>
          </p:cNvPr>
          <p:cNvCxnSpPr>
            <a:cxnSpLocks/>
          </p:cNvCxnSpPr>
          <p:nvPr/>
        </p:nvCxnSpPr>
        <p:spPr>
          <a:xfrm>
            <a:off x="10567936" y="969427"/>
            <a:ext cx="133466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42100F4-C968-3FC6-2307-DF74AA1DF20F}"/>
              </a:ext>
            </a:extLst>
          </p:cNvPr>
          <p:cNvSpPr txBox="1"/>
          <p:nvPr/>
        </p:nvSpPr>
        <p:spPr>
          <a:xfrm rot="690727">
            <a:off x="10658157" y="1080821"/>
            <a:ext cx="12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ABC Favorit" panose="020B0504030202060203"/>
              </a:rPr>
              <a:t>Illustrative</a:t>
            </a:r>
            <a:endParaRPr lang="en-GB" b="0" i="0" dirty="0">
              <a:latin typeface="ABC Favorit" panose="020B0504030202060203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FB29DE-C24D-337B-B1B3-09EA6F91593D}"/>
              </a:ext>
            </a:extLst>
          </p:cNvPr>
          <p:cNvCxnSpPr>
            <a:cxnSpLocks/>
          </p:cNvCxnSpPr>
          <p:nvPr/>
        </p:nvCxnSpPr>
        <p:spPr>
          <a:xfrm>
            <a:off x="10517135" y="1260551"/>
            <a:ext cx="133466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2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722419E-351F-405F-97B2-C01E09872A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0028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722419E-351F-405F-97B2-C01E09872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C929E4-62CB-4D34-A0DB-41644B66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…and significant reduction from operational overheads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DDFE84-4C39-451D-A2E7-2F51E98AF822}"/>
              </a:ext>
            </a:extLst>
          </p:cNvPr>
          <p:cNvCxnSpPr>
            <a:cxnSpLocks/>
          </p:cNvCxnSpPr>
          <p:nvPr/>
        </p:nvCxnSpPr>
        <p:spPr>
          <a:xfrm>
            <a:off x="10567936" y="969427"/>
            <a:ext cx="133466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02BDC63-5817-4F99-ADEA-01DF98C36D1B}"/>
              </a:ext>
            </a:extLst>
          </p:cNvPr>
          <p:cNvSpPr txBox="1"/>
          <p:nvPr/>
        </p:nvSpPr>
        <p:spPr>
          <a:xfrm rot="690727">
            <a:off x="10658157" y="1080821"/>
            <a:ext cx="12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latin typeface="ABC Favorit" panose="020B0504030202060203"/>
              </a:rPr>
              <a:t>Illustrative</a:t>
            </a:r>
            <a:endParaRPr lang="en-GB" b="0" i="0" dirty="0">
              <a:latin typeface="ABC Favorit" panose="020B0504030202060203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1B9DFA6-9981-4E7F-8047-5E77599CBCA6}"/>
              </a:ext>
            </a:extLst>
          </p:cNvPr>
          <p:cNvCxnSpPr>
            <a:cxnSpLocks/>
          </p:cNvCxnSpPr>
          <p:nvPr/>
        </p:nvCxnSpPr>
        <p:spPr>
          <a:xfrm>
            <a:off x="10517135" y="1260551"/>
            <a:ext cx="133466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B0A5F5-8450-4238-A0AE-94F13F800A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378AFE-38DE-4909-9781-D6FB240C567D}" type="slidenum">
              <a:rPr lang="en-GB" smtClean="0"/>
              <a:t>5</a:t>
            </a:fld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69F77-E2D2-1006-1EC9-AF9921532159}"/>
              </a:ext>
            </a:extLst>
          </p:cNvPr>
          <p:cNvSpPr txBox="1"/>
          <p:nvPr/>
        </p:nvSpPr>
        <p:spPr>
          <a:xfrm>
            <a:off x="2556201" y="1504761"/>
            <a:ext cx="2637909" cy="338554"/>
          </a:xfrm>
          <a:prstGeom prst="rect">
            <a:avLst/>
          </a:prstGeom>
          <a:noFill/>
        </p:spPr>
        <p:txBody>
          <a:bodyPr wrap="square" lIns="36000" rIns="72000" rtlCol="0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ABC Favorit" panose="020B0504030202060203"/>
              </a:rPr>
              <a:t>1-2 banking/PSP relationships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DC44D0-C399-3CE1-CB3D-4DA48EC43A19}"/>
              </a:ext>
            </a:extLst>
          </p:cNvPr>
          <p:cNvCxnSpPr>
            <a:cxnSpLocks/>
          </p:cNvCxnSpPr>
          <p:nvPr/>
        </p:nvCxnSpPr>
        <p:spPr>
          <a:xfrm>
            <a:off x="2556201" y="1905965"/>
            <a:ext cx="263790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F76B0-E71A-D7A5-E31F-8CE37DFAEBA8}"/>
              </a:ext>
            </a:extLst>
          </p:cNvPr>
          <p:cNvGrpSpPr/>
          <p:nvPr/>
        </p:nvGrpSpPr>
        <p:grpSpPr>
          <a:xfrm>
            <a:off x="533400" y="2163701"/>
            <a:ext cx="1746662" cy="4176771"/>
            <a:chOff x="533400" y="2163701"/>
            <a:chExt cx="1746662" cy="2601805"/>
          </a:xfrm>
        </p:grpSpPr>
        <p:sp>
          <p:nvSpPr>
            <p:cNvPr id="30" name="Google Shape;2067;p95">
              <a:extLst>
                <a:ext uri="{FF2B5EF4-FFF2-40B4-BE49-F238E27FC236}">
                  <a16:creationId xmlns:a16="http://schemas.microsoft.com/office/drawing/2014/main" id="{4D3B63F1-321E-40DD-78E6-DBEAAFD3CC37}"/>
                </a:ext>
              </a:extLst>
            </p:cNvPr>
            <p:cNvSpPr/>
            <p:nvPr/>
          </p:nvSpPr>
          <p:spPr>
            <a:xfrm>
              <a:off x="533400" y="2163701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ABC Favorit" panose="020B0504030202060203"/>
                </a:rPr>
                <a:t>Relationship manager</a:t>
              </a:r>
              <a:endParaRPr sz="1400" b="1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32" name="Google Shape;2067;p95">
              <a:extLst>
                <a:ext uri="{FF2B5EF4-FFF2-40B4-BE49-F238E27FC236}">
                  <a16:creationId xmlns:a16="http://schemas.microsoft.com/office/drawing/2014/main" id="{DB8BBBBF-52D3-D263-3751-35B9FA387B3A}"/>
                </a:ext>
              </a:extLst>
            </p:cNvPr>
            <p:cNvSpPr/>
            <p:nvPr/>
          </p:nvSpPr>
          <p:spPr>
            <a:xfrm>
              <a:off x="533400" y="2614964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ABC Favorit" panose="020B0504030202060203"/>
                </a:rPr>
                <a:t>Compliance  </a:t>
              </a:r>
              <a:endParaRPr sz="1400" b="1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33" name="Google Shape;2067;p95">
              <a:extLst>
                <a:ext uri="{FF2B5EF4-FFF2-40B4-BE49-F238E27FC236}">
                  <a16:creationId xmlns:a16="http://schemas.microsoft.com/office/drawing/2014/main" id="{2E65AB45-39FA-C4DF-80ED-1210CF98E209}"/>
                </a:ext>
              </a:extLst>
            </p:cNvPr>
            <p:cNvSpPr/>
            <p:nvPr/>
          </p:nvSpPr>
          <p:spPr>
            <a:xfrm>
              <a:off x="533400" y="3073170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ABC Favorit" panose="020B0504030202060203"/>
                </a:rPr>
                <a:t>Treasury operation</a:t>
              </a:r>
              <a:endParaRPr sz="1400" b="1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34" name="Google Shape;2067;p95">
              <a:extLst>
                <a:ext uri="{FF2B5EF4-FFF2-40B4-BE49-F238E27FC236}">
                  <a16:creationId xmlns:a16="http://schemas.microsoft.com/office/drawing/2014/main" id="{807FB3B7-DD98-D96C-718C-B40D2876120E}"/>
                </a:ext>
              </a:extLst>
            </p:cNvPr>
            <p:cNvSpPr/>
            <p:nvPr/>
          </p:nvSpPr>
          <p:spPr>
            <a:xfrm>
              <a:off x="533400" y="3517488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ABC Favorit" panose="020B0504030202060203"/>
                </a:rPr>
                <a:t>Technology support</a:t>
              </a:r>
              <a:endParaRPr sz="1400" b="1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35" name="Google Shape;2067;p95">
              <a:extLst>
                <a:ext uri="{FF2B5EF4-FFF2-40B4-BE49-F238E27FC236}">
                  <a16:creationId xmlns:a16="http://schemas.microsoft.com/office/drawing/2014/main" id="{422FF174-82B6-CFA3-BAB2-1262CEF79EBA}"/>
                </a:ext>
              </a:extLst>
            </p:cNvPr>
            <p:cNvSpPr/>
            <p:nvPr/>
          </p:nvSpPr>
          <p:spPr>
            <a:xfrm>
              <a:off x="533400" y="3968751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ABC Favorit" panose="020B0504030202060203"/>
                </a:rPr>
                <a:t>Solution provider </a:t>
              </a:r>
              <a:endParaRPr sz="1400" b="1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36" name="Google Shape;2067;p95">
              <a:extLst>
                <a:ext uri="{FF2B5EF4-FFF2-40B4-BE49-F238E27FC236}">
                  <a16:creationId xmlns:a16="http://schemas.microsoft.com/office/drawing/2014/main" id="{2910771C-0773-CF46-4509-F01B3E2F1EC3}"/>
                </a:ext>
              </a:extLst>
            </p:cNvPr>
            <p:cNvSpPr/>
            <p:nvPr/>
          </p:nvSpPr>
          <p:spPr>
            <a:xfrm>
              <a:off x="533400" y="4426957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ABC Favorit" panose="020B0504030202060203"/>
                </a:rPr>
                <a:t>Total</a:t>
              </a:r>
              <a:endParaRPr sz="1400" b="1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BFEAD90-C8E4-0E82-BA74-4FCC73D1C007}"/>
              </a:ext>
            </a:extLst>
          </p:cNvPr>
          <p:cNvSpPr txBox="1"/>
          <p:nvPr/>
        </p:nvSpPr>
        <p:spPr>
          <a:xfrm>
            <a:off x="5700916" y="1504761"/>
            <a:ext cx="2637909" cy="338554"/>
          </a:xfrm>
          <a:prstGeom prst="rect">
            <a:avLst/>
          </a:prstGeom>
          <a:noFill/>
        </p:spPr>
        <p:txBody>
          <a:bodyPr wrap="square" lIns="36000" rIns="72000" rtlCol="0">
            <a:spAutoFit/>
          </a:bodyPr>
          <a:lstStyle/>
          <a:p>
            <a:r>
              <a:rPr lang="en-GB" sz="1600" b="1" dirty="0">
                <a:latin typeface="ABC Favorit" panose="020B0504030202060203"/>
              </a:rPr>
              <a:t>4-5 </a:t>
            </a:r>
            <a:r>
              <a:rPr lang="en-GB" sz="1600" b="1" dirty="0">
                <a:solidFill>
                  <a:schemeClr val="tx1"/>
                </a:solidFill>
                <a:latin typeface="ABC Favorit" panose="020B0504030202060203"/>
              </a:rPr>
              <a:t>banking/PSP relationships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5629CD-4A0C-7933-3935-A9CEE2A05806}"/>
              </a:ext>
            </a:extLst>
          </p:cNvPr>
          <p:cNvCxnSpPr>
            <a:cxnSpLocks/>
          </p:cNvCxnSpPr>
          <p:nvPr/>
        </p:nvCxnSpPr>
        <p:spPr>
          <a:xfrm>
            <a:off x="5700916" y="1905965"/>
            <a:ext cx="263790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25585DA-AF41-9234-3183-300ADA8363B3}"/>
              </a:ext>
            </a:extLst>
          </p:cNvPr>
          <p:cNvSpPr txBox="1"/>
          <p:nvPr/>
        </p:nvSpPr>
        <p:spPr>
          <a:xfrm>
            <a:off x="8776624" y="1504761"/>
            <a:ext cx="2703736" cy="338554"/>
          </a:xfrm>
          <a:prstGeom prst="rect">
            <a:avLst/>
          </a:prstGeom>
          <a:noFill/>
        </p:spPr>
        <p:txBody>
          <a:bodyPr wrap="square" lIns="36000" rIns="72000" rtlCol="0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ABC Favorit" panose="020B0504030202060203"/>
              </a:rPr>
              <a:t>10+ banking/PSP relationships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0C30B8-A28D-D9D7-7592-25B83B86643D}"/>
              </a:ext>
            </a:extLst>
          </p:cNvPr>
          <p:cNvCxnSpPr>
            <a:cxnSpLocks/>
          </p:cNvCxnSpPr>
          <p:nvPr/>
        </p:nvCxnSpPr>
        <p:spPr>
          <a:xfrm>
            <a:off x="8776624" y="1905965"/>
            <a:ext cx="263790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29071F-8D28-21C8-3515-5990CD9C3A14}"/>
              </a:ext>
            </a:extLst>
          </p:cNvPr>
          <p:cNvGrpSpPr/>
          <p:nvPr/>
        </p:nvGrpSpPr>
        <p:grpSpPr>
          <a:xfrm>
            <a:off x="2556200" y="2163701"/>
            <a:ext cx="2637909" cy="4176771"/>
            <a:chOff x="533400" y="2163701"/>
            <a:chExt cx="1746662" cy="2601805"/>
          </a:xfrm>
        </p:grpSpPr>
        <p:sp>
          <p:nvSpPr>
            <p:cNvPr id="46" name="Google Shape;2067;p95">
              <a:extLst>
                <a:ext uri="{FF2B5EF4-FFF2-40B4-BE49-F238E27FC236}">
                  <a16:creationId xmlns:a16="http://schemas.microsoft.com/office/drawing/2014/main" id="{E6126F65-FB58-1E52-E67E-7176FF408FB0}"/>
                </a:ext>
              </a:extLst>
            </p:cNvPr>
            <p:cNvSpPr/>
            <p:nvPr/>
          </p:nvSpPr>
          <p:spPr>
            <a:xfrm>
              <a:off x="533400" y="2163701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1FTE x $60k </a:t>
              </a:r>
              <a:endParaRPr sz="1400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47" name="Google Shape;2067;p95">
              <a:extLst>
                <a:ext uri="{FF2B5EF4-FFF2-40B4-BE49-F238E27FC236}">
                  <a16:creationId xmlns:a16="http://schemas.microsoft.com/office/drawing/2014/main" id="{CEB24AEF-EFBA-E7C6-CF4C-BC6B42899A97}"/>
                </a:ext>
              </a:extLst>
            </p:cNvPr>
            <p:cNvSpPr/>
            <p:nvPr/>
          </p:nvSpPr>
          <p:spPr>
            <a:xfrm>
              <a:off x="533400" y="2614964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1FTE x $60k </a:t>
              </a:r>
            </a:p>
          </p:txBody>
        </p:sp>
        <p:sp>
          <p:nvSpPr>
            <p:cNvPr id="48" name="Google Shape;2067;p95">
              <a:extLst>
                <a:ext uri="{FF2B5EF4-FFF2-40B4-BE49-F238E27FC236}">
                  <a16:creationId xmlns:a16="http://schemas.microsoft.com/office/drawing/2014/main" id="{16184601-BEBE-FA54-061F-A6DA8A40A5E4}"/>
                </a:ext>
              </a:extLst>
            </p:cNvPr>
            <p:cNvSpPr/>
            <p:nvPr/>
          </p:nvSpPr>
          <p:spPr>
            <a:xfrm>
              <a:off x="533400" y="3073170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1FTE x $60k </a:t>
              </a:r>
            </a:p>
          </p:txBody>
        </p:sp>
        <p:sp>
          <p:nvSpPr>
            <p:cNvPr id="49" name="Google Shape;2067;p95">
              <a:extLst>
                <a:ext uri="{FF2B5EF4-FFF2-40B4-BE49-F238E27FC236}">
                  <a16:creationId xmlns:a16="http://schemas.microsoft.com/office/drawing/2014/main" id="{9FC5F429-D3DA-2343-E2D6-E72202718FF0}"/>
                </a:ext>
              </a:extLst>
            </p:cNvPr>
            <p:cNvSpPr/>
            <p:nvPr/>
          </p:nvSpPr>
          <p:spPr>
            <a:xfrm>
              <a:off x="533400" y="3517488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1FTE x $60k </a:t>
              </a:r>
            </a:p>
          </p:txBody>
        </p:sp>
        <p:sp>
          <p:nvSpPr>
            <p:cNvPr id="50" name="Google Shape;2067;p95">
              <a:extLst>
                <a:ext uri="{FF2B5EF4-FFF2-40B4-BE49-F238E27FC236}">
                  <a16:creationId xmlns:a16="http://schemas.microsoft.com/office/drawing/2014/main" id="{23667C97-9B6A-0A40-32EB-F98FA2C988E0}"/>
                </a:ext>
              </a:extLst>
            </p:cNvPr>
            <p:cNvSpPr/>
            <p:nvPr/>
          </p:nvSpPr>
          <p:spPr>
            <a:xfrm>
              <a:off x="533400" y="3968751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$100k</a:t>
              </a:r>
              <a:endParaRPr sz="1400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51" name="Google Shape;2067;p95">
              <a:extLst>
                <a:ext uri="{FF2B5EF4-FFF2-40B4-BE49-F238E27FC236}">
                  <a16:creationId xmlns:a16="http://schemas.microsoft.com/office/drawing/2014/main" id="{189B48A4-1013-13DC-24B5-D56E4D44912F}"/>
                </a:ext>
              </a:extLst>
            </p:cNvPr>
            <p:cNvSpPr/>
            <p:nvPr/>
          </p:nvSpPr>
          <p:spPr>
            <a:xfrm>
              <a:off x="533400" y="4426957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ABC Favorit" panose="020B0504030202060203"/>
                </a:rPr>
                <a:t>$340k</a:t>
              </a:r>
              <a:endParaRPr sz="1400" b="1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0DD6EE-2C89-EB32-15C8-857C6D690414}"/>
              </a:ext>
            </a:extLst>
          </p:cNvPr>
          <p:cNvGrpSpPr/>
          <p:nvPr/>
        </p:nvGrpSpPr>
        <p:grpSpPr>
          <a:xfrm>
            <a:off x="5700915" y="2163701"/>
            <a:ext cx="2637909" cy="4176771"/>
            <a:chOff x="533400" y="2163701"/>
            <a:chExt cx="1746662" cy="2601805"/>
          </a:xfrm>
        </p:grpSpPr>
        <p:sp>
          <p:nvSpPr>
            <p:cNvPr id="68" name="Google Shape;2067;p95">
              <a:extLst>
                <a:ext uri="{FF2B5EF4-FFF2-40B4-BE49-F238E27FC236}">
                  <a16:creationId xmlns:a16="http://schemas.microsoft.com/office/drawing/2014/main" id="{D00758D1-69D0-AB7D-1007-FE4D4E61DC71}"/>
                </a:ext>
              </a:extLst>
            </p:cNvPr>
            <p:cNvSpPr/>
            <p:nvPr/>
          </p:nvSpPr>
          <p:spPr>
            <a:xfrm>
              <a:off x="533400" y="2163701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2FTE x $60k </a:t>
              </a:r>
              <a:endParaRPr sz="1400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69" name="Google Shape;2067;p95">
              <a:extLst>
                <a:ext uri="{FF2B5EF4-FFF2-40B4-BE49-F238E27FC236}">
                  <a16:creationId xmlns:a16="http://schemas.microsoft.com/office/drawing/2014/main" id="{FDD3CF0F-18CF-1F30-577F-94679F4BCB9D}"/>
                </a:ext>
              </a:extLst>
            </p:cNvPr>
            <p:cNvSpPr/>
            <p:nvPr/>
          </p:nvSpPr>
          <p:spPr>
            <a:xfrm>
              <a:off x="533400" y="2614964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2FTE x $60k </a:t>
              </a:r>
            </a:p>
          </p:txBody>
        </p:sp>
        <p:sp>
          <p:nvSpPr>
            <p:cNvPr id="70" name="Google Shape;2067;p95">
              <a:extLst>
                <a:ext uri="{FF2B5EF4-FFF2-40B4-BE49-F238E27FC236}">
                  <a16:creationId xmlns:a16="http://schemas.microsoft.com/office/drawing/2014/main" id="{7BB23643-62FB-87A7-2822-1AAFDA047C1F}"/>
                </a:ext>
              </a:extLst>
            </p:cNvPr>
            <p:cNvSpPr/>
            <p:nvPr/>
          </p:nvSpPr>
          <p:spPr>
            <a:xfrm>
              <a:off x="533400" y="3073170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2FTE x $60k </a:t>
              </a:r>
            </a:p>
          </p:txBody>
        </p:sp>
        <p:sp>
          <p:nvSpPr>
            <p:cNvPr id="71" name="Google Shape;2067;p95">
              <a:extLst>
                <a:ext uri="{FF2B5EF4-FFF2-40B4-BE49-F238E27FC236}">
                  <a16:creationId xmlns:a16="http://schemas.microsoft.com/office/drawing/2014/main" id="{4D6A3DCE-689C-B260-5371-A22F1F60895F}"/>
                </a:ext>
              </a:extLst>
            </p:cNvPr>
            <p:cNvSpPr/>
            <p:nvPr/>
          </p:nvSpPr>
          <p:spPr>
            <a:xfrm>
              <a:off x="533400" y="3517488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2FTE x $60k </a:t>
              </a:r>
            </a:p>
          </p:txBody>
        </p:sp>
        <p:sp>
          <p:nvSpPr>
            <p:cNvPr id="72" name="Google Shape;2067;p95">
              <a:extLst>
                <a:ext uri="{FF2B5EF4-FFF2-40B4-BE49-F238E27FC236}">
                  <a16:creationId xmlns:a16="http://schemas.microsoft.com/office/drawing/2014/main" id="{76E71132-593F-1230-93CE-25343E61C2F5}"/>
                </a:ext>
              </a:extLst>
            </p:cNvPr>
            <p:cNvSpPr/>
            <p:nvPr/>
          </p:nvSpPr>
          <p:spPr>
            <a:xfrm>
              <a:off x="533400" y="3968751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2 x $100k</a:t>
              </a:r>
              <a:endParaRPr sz="1400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73" name="Google Shape;2067;p95">
              <a:extLst>
                <a:ext uri="{FF2B5EF4-FFF2-40B4-BE49-F238E27FC236}">
                  <a16:creationId xmlns:a16="http://schemas.microsoft.com/office/drawing/2014/main" id="{515F5940-6DE7-A633-256E-56007EF63962}"/>
                </a:ext>
              </a:extLst>
            </p:cNvPr>
            <p:cNvSpPr/>
            <p:nvPr/>
          </p:nvSpPr>
          <p:spPr>
            <a:xfrm>
              <a:off x="533400" y="4426957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ABC Favorit" panose="020B0504030202060203"/>
                </a:rPr>
                <a:t>$680k</a:t>
              </a:r>
              <a:endParaRPr sz="1400" b="1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8E9F9B2-6825-191B-E785-185209C69BF9}"/>
              </a:ext>
            </a:extLst>
          </p:cNvPr>
          <p:cNvGrpSpPr/>
          <p:nvPr/>
        </p:nvGrpSpPr>
        <p:grpSpPr>
          <a:xfrm>
            <a:off x="8776623" y="2163701"/>
            <a:ext cx="2637909" cy="4176771"/>
            <a:chOff x="533400" y="2163701"/>
            <a:chExt cx="1746662" cy="2601805"/>
          </a:xfrm>
        </p:grpSpPr>
        <p:sp>
          <p:nvSpPr>
            <p:cNvPr id="75" name="Google Shape;2067;p95">
              <a:extLst>
                <a:ext uri="{FF2B5EF4-FFF2-40B4-BE49-F238E27FC236}">
                  <a16:creationId xmlns:a16="http://schemas.microsoft.com/office/drawing/2014/main" id="{53F1ABE5-AB63-96B5-F45D-664DE6171337}"/>
                </a:ext>
              </a:extLst>
            </p:cNvPr>
            <p:cNvSpPr/>
            <p:nvPr/>
          </p:nvSpPr>
          <p:spPr>
            <a:xfrm>
              <a:off x="533400" y="2163701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3FTE x $60k </a:t>
              </a:r>
              <a:endParaRPr sz="1400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76" name="Google Shape;2067;p95">
              <a:extLst>
                <a:ext uri="{FF2B5EF4-FFF2-40B4-BE49-F238E27FC236}">
                  <a16:creationId xmlns:a16="http://schemas.microsoft.com/office/drawing/2014/main" id="{1DDB4FBA-B0A0-9E9E-375A-3E8EBB127777}"/>
                </a:ext>
              </a:extLst>
            </p:cNvPr>
            <p:cNvSpPr/>
            <p:nvPr/>
          </p:nvSpPr>
          <p:spPr>
            <a:xfrm>
              <a:off x="533400" y="2614964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3FTE x $60k </a:t>
              </a:r>
            </a:p>
          </p:txBody>
        </p:sp>
        <p:sp>
          <p:nvSpPr>
            <p:cNvPr id="77" name="Google Shape;2067;p95">
              <a:extLst>
                <a:ext uri="{FF2B5EF4-FFF2-40B4-BE49-F238E27FC236}">
                  <a16:creationId xmlns:a16="http://schemas.microsoft.com/office/drawing/2014/main" id="{4A56223F-EC78-DE92-1F82-2DB18A83EC41}"/>
                </a:ext>
              </a:extLst>
            </p:cNvPr>
            <p:cNvSpPr/>
            <p:nvPr/>
          </p:nvSpPr>
          <p:spPr>
            <a:xfrm>
              <a:off x="533400" y="3073170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3FTE x $60k </a:t>
              </a:r>
            </a:p>
          </p:txBody>
        </p:sp>
        <p:sp>
          <p:nvSpPr>
            <p:cNvPr id="78" name="Google Shape;2067;p95">
              <a:extLst>
                <a:ext uri="{FF2B5EF4-FFF2-40B4-BE49-F238E27FC236}">
                  <a16:creationId xmlns:a16="http://schemas.microsoft.com/office/drawing/2014/main" id="{FBB03849-7E7D-F928-71BB-0D6BFB668E3A}"/>
                </a:ext>
              </a:extLst>
            </p:cNvPr>
            <p:cNvSpPr/>
            <p:nvPr/>
          </p:nvSpPr>
          <p:spPr>
            <a:xfrm>
              <a:off x="533400" y="3517488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3FTE x $60k </a:t>
              </a:r>
            </a:p>
          </p:txBody>
        </p:sp>
        <p:sp>
          <p:nvSpPr>
            <p:cNvPr id="79" name="Google Shape;2067;p95">
              <a:extLst>
                <a:ext uri="{FF2B5EF4-FFF2-40B4-BE49-F238E27FC236}">
                  <a16:creationId xmlns:a16="http://schemas.microsoft.com/office/drawing/2014/main" id="{A88A4FB0-0CC5-1CA0-A934-FD955253818C}"/>
                </a:ext>
              </a:extLst>
            </p:cNvPr>
            <p:cNvSpPr/>
            <p:nvPr/>
          </p:nvSpPr>
          <p:spPr>
            <a:xfrm>
              <a:off x="533400" y="3968751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ABC Favorit" panose="020B0504030202060203"/>
                </a:rPr>
                <a:t>3 x $100k</a:t>
              </a:r>
              <a:endParaRPr sz="1400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  <p:sp>
          <p:nvSpPr>
            <p:cNvPr id="80" name="Google Shape;2067;p95">
              <a:extLst>
                <a:ext uri="{FF2B5EF4-FFF2-40B4-BE49-F238E27FC236}">
                  <a16:creationId xmlns:a16="http://schemas.microsoft.com/office/drawing/2014/main" id="{494DA932-6C5B-915E-AD04-FB4576179502}"/>
                </a:ext>
              </a:extLst>
            </p:cNvPr>
            <p:cNvSpPr/>
            <p:nvPr/>
          </p:nvSpPr>
          <p:spPr>
            <a:xfrm>
              <a:off x="533400" y="4426957"/>
              <a:ext cx="1746662" cy="33854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10" tIns="45688" rIns="91410" bIns="45688" anchor="ctr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ABC Favorit" panose="020B0504030202060203"/>
                </a:rPr>
                <a:t>$1.4m</a:t>
              </a:r>
              <a:endParaRPr sz="1400" b="1" dirty="0">
                <a:solidFill>
                  <a:schemeClr val="dk1"/>
                </a:solidFill>
                <a:latin typeface="ABC Favorit" panose="020B0504030202060203"/>
              </a:endParaRPr>
            </a:p>
          </p:txBody>
        </p:sp>
      </p:grpSp>
      <p:sp>
        <p:nvSpPr>
          <p:cNvPr id="84" name="Freeform 29">
            <a:extLst>
              <a:ext uri="{FF2B5EF4-FFF2-40B4-BE49-F238E27FC236}">
                <a16:creationId xmlns:a16="http://schemas.microsoft.com/office/drawing/2014/main" id="{738AEB56-DA42-F3B5-69B1-34AEDF20BA2E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48708" y="5837359"/>
            <a:ext cx="1030109" cy="437668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04C3E"/>
          </a:solidFill>
          <a:ln w="12700">
            <a:solidFill>
              <a:srgbClr val="F04C3E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de-DE" sz="1200" dirty="0">
              <a:solidFill>
                <a:srgbClr val="C41300"/>
              </a:solidFill>
            </a:endParaRPr>
          </a:p>
        </p:txBody>
      </p:sp>
      <p:sp>
        <p:nvSpPr>
          <p:cNvPr id="85" name="Freeform 29">
            <a:extLst>
              <a:ext uri="{FF2B5EF4-FFF2-40B4-BE49-F238E27FC236}">
                <a16:creationId xmlns:a16="http://schemas.microsoft.com/office/drawing/2014/main" id="{99F7DCC0-51D3-CA02-D720-34A2E9F9774F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04814" y="5837359"/>
            <a:ext cx="1030109" cy="437668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04C3E"/>
          </a:solidFill>
          <a:ln w="12700">
            <a:solidFill>
              <a:srgbClr val="F04C3E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de-DE" sz="1200" dirty="0">
              <a:solidFill>
                <a:srgbClr val="C41300"/>
              </a:solidFill>
            </a:endParaRPr>
          </a:p>
        </p:txBody>
      </p:sp>
      <p:sp>
        <p:nvSpPr>
          <p:cNvPr id="86" name="Freeform 29">
            <a:extLst>
              <a:ext uri="{FF2B5EF4-FFF2-40B4-BE49-F238E27FC236}">
                <a16:creationId xmlns:a16="http://schemas.microsoft.com/office/drawing/2014/main" id="{E45147A3-68D7-8400-FA31-5EF8505CBE9B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9487026" y="5837359"/>
            <a:ext cx="1030109" cy="437668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04C3E"/>
          </a:solidFill>
          <a:ln w="12700">
            <a:solidFill>
              <a:srgbClr val="F04C3E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de-DE" sz="1200" dirty="0">
              <a:solidFill>
                <a:srgbClr val="C4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6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Object 282" hidden="1">
            <a:extLst>
              <a:ext uri="{FF2B5EF4-FFF2-40B4-BE49-F238E27FC236}">
                <a16:creationId xmlns:a16="http://schemas.microsoft.com/office/drawing/2014/main" id="{A36C7D88-A259-4F4A-8024-7FABDF1CC7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6313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83" name="Object 282" hidden="1">
                        <a:extLst>
                          <a:ext uri="{FF2B5EF4-FFF2-40B4-BE49-F238E27FC236}">
                            <a16:creationId xmlns:a16="http://schemas.microsoft.com/office/drawing/2014/main" id="{A36C7D88-A259-4F4A-8024-7FABDF1CC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ABF3CD1-5873-AD48-BAF9-BD4E3457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1"/>
            <a:ext cx="11125202" cy="838199"/>
          </a:xfrm>
        </p:spPr>
        <p:txBody>
          <a:bodyPr vert="horz"/>
          <a:lstStyle/>
          <a:p>
            <a:r>
              <a:rPr lang="en-GB" dirty="0">
                <a:latin typeface="ABC Favorit" panose="020B0504030202060203"/>
              </a:rPr>
              <a:t>Leverage Temenos and </a:t>
            </a:r>
            <a:r>
              <a:rPr lang="en-GB" dirty="0" err="1">
                <a:latin typeface="ABC Favorit" panose="020B0504030202060203"/>
              </a:rPr>
              <a:t>Thunes</a:t>
            </a:r>
            <a:r>
              <a:rPr lang="en-GB" dirty="0">
                <a:latin typeface="ABC Favorit" panose="020B0504030202060203"/>
              </a:rPr>
              <a:t> partnership and go live in just 2 months time</a:t>
            </a:r>
            <a:endParaRPr lang="en-US" dirty="0">
              <a:latin typeface="ABC Favorit" panose="020B0504030202060203"/>
            </a:endParaRPr>
          </a:p>
        </p:txBody>
      </p:sp>
      <p:sp>
        <p:nvSpPr>
          <p:cNvPr id="285" name="Google Shape;2067;p95">
            <a:extLst>
              <a:ext uri="{FF2B5EF4-FFF2-40B4-BE49-F238E27FC236}">
                <a16:creationId xmlns:a16="http://schemas.microsoft.com/office/drawing/2014/main" id="{111BA4B5-98FA-4212-C4A8-92F3D8A9E332}"/>
              </a:ext>
            </a:extLst>
          </p:cNvPr>
          <p:cNvSpPr/>
          <p:nvPr/>
        </p:nvSpPr>
        <p:spPr>
          <a:xfrm>
            <a:off x="533400" y="2565133"/>
            <a:ext cx="5562600" cy="94829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10" tIns="45688" rIns="91410" bIns="45688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ABC Favorit" panose="020B0504030202060203"/>
              </a:rPr>
              <a:t>Agree commercial terms</a:t>
            </a:r>
            <a:endParaRPr sz="2000" dirty="0">
              <a:solidFill>
                <a:schemeClr val="dk1"/>
              </a:solidFill>
              <a:latin typeface="ABC Favorit" panose="020B0504030202060203"/>
            </a:endParaRPr>
          </a:p>
        </p:txBody>
      </p:sp>
      <p:sp>
        <p:nvSpPr>
          <p:cNvPr id="290" name="Google Shape;2067;p95">
            <a:extLst>
              <a:ext uri="{FF2B5EF4-FFF2-40B4-BE49-F238E27FC236}">
                <a16:creationId xmlns:a16="http://schemas.microsoft.com/office/drawing/2014/main" id="{52CF8F86-8E4A-8977-EC24-77D6B84CC06F}"/>
              </a:ext>
            </a:extLst>
          </p:cNvPr>
          <p:cNvSpPr/>
          <p:nvPr/>
        </p:nvSpPr>
        <p:spPr>
          <a:xfrm>
            <a:off x="6096000" y="3633769"/>
            <a:ext cx="5562600" cy="94829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10" tIns="45688" rIns="91410" bIns="45688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dk1"/>
                </a:solidFill>
                <a:latin typeface="ABC Favorit" panose="020B0504030202060203"/>
              </a:rPr>
              <a:t>Compliance onboarding</a:t>
            </a:r>
            <a:endParaRPr sz="2000" dirty="0">
              <a:solidFill>
                <a:schemeClr val="dk1"/>
              </a:solidFill>
              <a:latin typeface="ABC Favorit" panose="020B0504030202060203"/>
            </a:endParaRPr>
          </a:p>
        </p:txBody>
      </p:sp>
      <p:sp>
        <p:nvSpPr>
          <p:cNvPr id="291" name="Google Shape;2067;p95">
            <a:extLst>
              <a:ext uri="{FF2B5EF4-FFF2-40B4-BE49-F238E27FC236}">
                <a16:creationId xmlns:a16="http://schemas.microsoft.com/office/drawing/2014/main" id="{5CC4DF64-F30E-3685-2111-5E9F4EAC7AFF}"/>
              </a:ext>
            </a:extLst>
          </p:cNvPr>
          <p:cNvSpPr/>
          <p:nvPr/>
        </p:nvSpPr>
        <p:spPr>
          <a:xfrm>
            <a:off x="6096000" y="4834607"/>
            <a:ext cx="5562600" cy="94829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10" tIns="45688" rIns="91410" bIns="45688" anchor="ctr" anchorCtr="0">
            <a:noAutofit/>
          </a:bodyPr>
          <a:lstStyle/>
          <a:p>
            <a:pPr algn="ctr"/>
            <a:r>
              <a:rPr lang="en-GB" sz="2000" dirty="0">
                <a:solidFill>
                  <a:schemeClr val="dk1"/>
                </a:solidFill>
                <a:latin typeface="ABC Favorit" panose="020B0504030202060203"/>
              </a:rPr>
              <a:t>Technical </a:t>
            </a:r>
            <a:r>
              <a:rPr lang="en" sz="2000" dirty="0">
                <a:solidFill>
                  <a:schemeClr val="dk1"/>
                </a:solidFill>
                <a:latin typeface="ABC Favorit" panose="020B0504030202060203"/>
              </a:rPr>
              <a:t>configuration</a:t>
            </a:r>
            <a:endParaRPr sz="2000" dirty="0">
              <a:solidFill>
                <a:schemeClr val="dk1"/>
              </a:solidFill>
              <a:latin typeface="ABC Favorit" panose="020B0504030202060203"/>
            </a:endParaRPr>
          </a:p>
        </p:txBody>
      </p:sp>
      <p:sp>
        <p:nvSpPr>
          <p:cNvPr id="292" name="Pentagon 291">
            <a:extLst>
              <a:ext uri="{FF2B5EF4-FFF2-40B4-BE49-F238E27FC236}">
                <a16:creationId xmlns:a16="http://schemas.microsoft.com/office/drawing/2014/main" id="{EE5AD512-3402-01FB-630E-E91FE65485BA}"/>
              </a:ext>
            </a:extLst>
          </p:cNvPr>
          <p:cNvSpPr/>
          <p:nvPr/>
        </p:nvSpPr>
        <p:spPr>
          <a:xfrm>
            <a:off x="533401" y="1707614"/>
            <a:ext cx="5562600" cy="539827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Month 1</a:t>
            </a:r>
          </a:p>
        </p:txBody>
      </p:sp>
      <p:sp>
        <p:nvSpPr>
          <p:cNvPr id="293" name="Chevron 292">
            <a:extLst>
              <a:ext uri="{FF2B5EF4-FFF2-40B4-BE49-F238E27FC236}">
                <a16:creationId xmlns:a16="http://schemas.microsoft.com/office/drawing/2014/main" id="{2A56D30A-9877-7D1E-2333-689ECDCF4CD6}"/>
              </a:ext>
            </a:extLst>
          </p:cNvPr>
          <p:cNvSpPr/>
          <p:nvPr/>
        </p:nvSpPr>
        <p:spPr>
          <a:xfrm>
            <a:off x="6178167" y="1707614"/>
            <a:ext cx="5480432" cy="5398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Month 2</a:t>
            </a:r>
          </a:p>
        </p:txBody>
      </p:sp>
    </p:spTree>
    <p:extLst>
      <p:ext uri="{BB962C8B-B14F-4D97-AF65-F5344CB8AC3E}">
        <p14:creationId xmlns:p14="http://schemas.microsoft.com/office/powerpoint/2010/main" val="324246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45038EFF-F1CE-4195-BA17-73B560765E8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445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45038EFF-F1CE-4195-BA17-73B560765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ABF3CD1-5873-AD48-BAF9-BD4E3457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Thunes</a:t>
            </a:r>
            <a:r>
              <a:rPr lang="en-GB" dirty="0"/>
              <a:t> is already the trusted provider to world leading companies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C7FF-682F-4B40-8BF5-1A3124841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E2DC55-3F66-7347-B306-DA74544AD4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Google Shape;2157;p96">
            <a:extLst>
              <a:ext uri="{FF2B5EF4-FFF2-40B4-BE49-F238E27FC236}">
                <a16:creationId xmlns:a16="http://schemas.microsoft.com/office/drawing/2014/main" id="{38B46CCB-43F6-4850-A53E-A66E4C4E30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1432" y="3387022"/>
            <a:ext cx="941674" cy="4479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Google Shape;2158;p96">
            <a:extLst>
              <a:ext uri="{FF2B5EF4-FFF2-40B4-BE49-F238E27FC236}">
                <a16:creationId xmlns:a16="http://schemas.microsoft.com/office/drawing/2014/main" id="{D993B317-A14F-4568-8599-0A325DA09DA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1561" y="4218196"/>
            <a:ext cx="1789662" cy="44993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Google Shape;2159;p96">
            <a:extLst>
              <a:ext uri="{FF2B5EF4-FFF2-40B4-BE49-F238E27FC236}">
                <a16:creationId xmlns:a16="http://schemas.microsoft.com/office/drawing/2014/main" id="{D222FC76-4F34-49CF-88BB-26E1AE94747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4358" y="3382758"/>
            <a:ext cx="1064375" cy="45644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Google Shape;2160;p96">
            <a:extLst>
              <a:ext uri="{FF2B5EF4-FFF2-40B4-BE49-F238E27FC236}">
                <a16:creationId xmlns:a16="http://schemas.microsoft.com/office/drawing/2014/main" id="{543EBCF7-8B74-4510-96B8-5D59245F7642}"/>
              </a:ext>
            </a:extLst>
          </p:cNvPr>
          <p:cNvPicPr preferRelativeResize="0"/>
          <p:nvPr/>
        </p:nvPicPr>
        <p:blipFill rotWithShape="1">
          <a:blip r:embed="rId8">
            <a:clrChange>
              <a:clrFrom>
                <a:srgbClr val="F8F7F2"/>
              </a:clrFrom>
              <a:clrTo>
                <a:srgbClr val="F8F7F2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300436" y="2549165"/>
            <a:ext cx="1788746" cy="45631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Google Shape;2161;p96" descr="A close up of a sign&#10;&#10;Description automatically generated">
            <a:extLst>
              <a:ext uri="{FF2B5EF4-FFF2-40B4-BE49-F238E27FC236}">
                <a16:creationId xmlns:a16="http://schemas.microsoft.com/office/drawing/2014/main" id="{14C44AC4-8613-4ABE-B9C6-54F6F9944FA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02405" y="4980452"/>
            <a:ext cx="987975" cy="6271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Google Shape;2163;p96" descr="A close up of a sign&#10;&#10;Description automatically generated">
            <a:extLst>
              <a:ext uri="{FF2B5EF4-FFF2-40B4-BE49-F238E27FC236}">
                <a16:creationId xmlns:a16="http://schemas.microsoft.com/office/drawing/2014/main" id="{C4CE6423-DB36-4B38-BDEB-6C39CBDBABA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7158" y="5628138"/>
            <a:ext cx="1290222" cy="10146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Google Shape;2164;p96" descr="checkout.com Pricing 2020 | G2">
            <a:extLst>
              <a:ext uri="{FF2B5EF4-FFF2-40B4-BE49-F238E27FC236}">
                <a16:creationId xmlns:a16="http://schemas.microsoft.com/office/drawing/2014/main" id="{BD879341-1E12-4531-83DF-AED996D5B3E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28776" b="29382"/>
          <a:stretch/>
        </p:blipFill>
        <p:spPr>
          <a:xfrm>
            <a:off x="6303400" y="1674783"/>
            <a:ext cx="1750944" cy="45057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Google Shape;2165;p96" descr="Commercial Bank of Dubai - Wikiwand">
            <a:extLst>
              <a:ext uri="{FF2B5EF4-FFF2-40B4-BE49-F238E27FC236}">
                <a16:creationId xmlns:a16="http://schemas.microsoft.com/office/drawing/2014/main" id="{18942333-A922-4305-A2DF-041C06769300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1111" y="2574520"/>
            <a:ext cx="1762316" cy="4056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Google Shape;2166;p96" descr="Equity Bank Logo Vector (.EPS) Free Download">
            <a:extLst>
              <a:ext uri="{FF2B5EF4-FFF2-40B4-BE49-F238E27FC236}">
                <a16:creationId xmlns:a16="http://schemas.microsoft.com/office/drawing/2014/main" id="{1190F821-796D-4809-88C4-33B693AB3A38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39429" y="2482775"/>
            <a:ext cx="1006405" cy="58909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Google Shape;2167;p96" descr="Altitude Advisory International | Digital Banking Success Story – Alipay">
            <a:extLst>
              <a:ext uri="{FF2B5EF4-FFF2-40B4-BE49-F238E27FC236}">
                <a16:creationId xmlns:a16="http://schemas.microsoft.com/office/drawing/2014/main" id="{4210BD73-8A6D-40B4-B060-45D8343C7B3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81154" y="5111680"/>
            <a:ext cx="1302231" cy="3647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Google Shape;2168;p96" descr="Download Orange Money Logo in SVG Vector or PNG File Format - Logo.wine">
            <a:extLst>
              <a:ext uri="{FF2B5EF4-FFF2-40B4-BE49-F238E27FC236}">
                <a16:creationId xmlns:a16="http://schemas.microsoft.com/office/drawing/2014/main" id="{909B6C14-3C02-413F-ADC6-3B1375FAADB2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70176" y="4225632"/>
            <a:ext cx="1324186" cy="4350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Google Shape;2169;p96" descr="MoneyGram logo and symbol, meaning, history, PNG">
            <a:extLst>
              <a:ext uri="{FF2B5EF4-FFF2-40B4-BE49-F238E27FC236}">
                <a16:creationId xmlns:a16="http://schemas.microsoft.com/office/drawing/2014/main" id="{0AE2FF83-FD61-4D74-862B-22B6BF4149B5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t="28244" b="26850"/>
          <a:stretch/>
        </p:blipFill>
        <p:spPr>
          <a:xfrm>
            <a:off x="9086583" y="2502601"/>
            <a:ext cx="2019618" cy="54944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Google Shape;2171;p96" descr="WorldPay - Salesforce.com">
            <a:extLst>
              <a:ext uri="{FF2B5EF4-FFF2-40B4-BE49-F238E27FC236}">
                <a16:creationId xmlns:a16="http://schemas.microsoft.com/office/drawing/2014/main" id="{274D01F2-C38B-4F67-B8D7-806248BD946C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04916" y="1331862"/>
            <a:ext cx="2054707" cy="127475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" name="Google Shape;2172;p96" descr="Online - Ria Financial">
            <a:extLst>
              <a:ext uri="{FF2B5EF4-FFF2-40B4-BE49-F238E27FC236}">
                <a16:creationId xmlns:a16="http://schemas.microsoft.com/office/drawing/2014/main" id="{31EB285E-B7FC-4486-A6A4-923DC36D5798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723823" y="3344064"/>
            <a:ext cx="745139" cy="5338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" name="Picture 9" descr="Payoneer Rebrands Ahead of Public Listing: A Universe of Opportunities |  Business Wire">
            <a:extLst>
              <a:ext uri="{FF2B5EF4-FFF2-40B4-BE49-F238E27FC236}">
                <a16:creationId xmlns:a16="http://schemas.microsoft.com/office/drawing/2014/main" id="{76B538EF-C821-4480-AF0F-B26022457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36408" r="18652" b="37040"/>
          <a:stretch/>
        </p:blipFill>
        <p:spPr bwMode="auto">
          <a:xfrm>
            <a:off x="9181413" y="1659329"/>
            <a:ext cx="1829959" cy="4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eliveroo Logo - PNG and Vector - Logo Download">
            <a:extLst>
              <a:ext uri="{FF2B5EF4-FFF2-40B4-BE49-F238E27FC236}">
                <a16:creationId xmlns:a16="http://schemas.microsoft.com/office/drawing/2014/main" id="{9613E2FB-A8DD-4369-B2F1-E43F5287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31" y="5104948"/>
            <a:ext cx="1424031" cy="3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TikTok logo and symbol, meaning, history, PNG">
            <a:extLst>
              <a:ext uri="{FF2B5EF4-FFF2-40B4-BE49-F238E27FC236}">
                <a16:creationId xmlns:a16="http://schemas.microsoft.com/office/drawing/2014/main" id="{16D628D7-ECFA-4F82-B556-69D6C74B8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23" y="4107707"/>
            <a:ext cx="1076491" cy="67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B3C702-B9DF-496C-B7F7-096EDC77661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13748" y="5106901"/>
            <a:ext cx="1829752" cy="374267"/>
          </a:xfrm>
          <a:prstGeom prst="rect">
            <a:avLst/>
          </a:prstGeom>
        </p:spPr>
      </p:pic>
      <p:pic>
        <p:nvPicPr>
          <p:cNvPr id="27" name="Google Shape;563;p1" descr="Ingenico - Global leader in seamless payment">
            <a:extLst>
              <a:ext uri="{FF2B5EF4-FFF2-40B4-BE49-F238E27FC236}">
                <a16:creationId xmlns:a16="http://schemas.microsoft.com/office/drawing/2014/main" id="{02EAA265-7D44-4BD5-9C17-7795A236F47E}"/>
              </a:ext>
            </a:extLst>
          </p:cNvPr>
          <p:cNvPicPr preferRelativeResize="0"/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536044" y="3844704"/>
            <a:ext cx="1341052" cy="119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8" descr="Uber Eats now available to order food from McDonald's and KFC in Grantham">
            <a:extLst>
              <a:ext uri="{FF2B5EF4-FFF2-40B4-BE49-F238E27FC236}">
                <a16:creationId xmlns:a16="http://schemas.microsoft.com/office/drawing/2014/main" id="{249A98BE-3B14-4A47-B2EB-A72D6B0D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62" y="5626113"/>
            <a:ext cx="1172929" cy="99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6D9BF1-B331-4D65-9671-8CBAA241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121" y="5870382"/>
            <a:ext cx="1472543" cy="5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oogle Shape;565;p1" descr="Societe Generale Logo - Société Générale">
            <a:extLst>
              <a:ext uri="{FF2B5EF4-FFF2-40B4-BE49-F238E27FC236}">
                <a16:creationId xmlns:a16="http://schemas.microsoft.com/office/drawing/2014/main" id="{F9C8078D-A9DA-4E29-BFA8-BF8E49FB2138}"/>
              </a:ext>
            </a:extLst>
          </p:cNvPr>
          <p:cNvPicPr preferRelativeResize="0"/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787116" y="2866399"/>
            <a:ext cx="1260287" cy="146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566;p1" descr="Subway chooses Worldline to provide payment solutions across Europe">
            <a:extLst>
              <a:ext uri="{FF2B5EF4-FFF2-40B4-BE49-F238E27FC236}">
                <a16:creationId xmlns:a16="http://schemas.microsoft.com/office/drawing/2014/main" id="{7FF1DBD1-830E-4E5C-8F68-8E404DF802C8}"/>
              </a:ext>
            </a:extLst>
          </p:cNvPr>
          <p:cNvPicPr preferRelativeResize="0"/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543468" y="1653706"/>
            <a:ext cx="1628149" cy="54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0" name="Picture 24">
            <a:extLst>
              <a:ext uri="{FF2B5EF4-FFF2-40B4-BE49-F238E27FC236}">
                <a16:creationId xmlns:a16="http://schemas.microsoft.com/office/drawing/2014/main" id="{11160333-F681-D34F-3879-93A96E3B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16" y="5878303"/>
            <a:ext cx="1261432" cy="3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26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52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pbu69p6EFT2GYxadzy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ugsO8c2WRm5c7G3zQ7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rKqi69ZdtyKWHDwE_a6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V55gN4XUgF4YcTTUyM7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gFTn0a8L81x5Sb6vgC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llRWUFwPELaYcRCZTLm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hAv2LQDpxwyCkUgiP24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J1sgiZuJb0943G.G7N6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RBaSkXrYdbO4eVQpLN.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g5EZnJR1.Te6IG9.Te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ymoyLPmF0vxo1eWuGF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pmw1MBlJ53rgawQPkSQ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lhcCd5F6iJoOwMDQvu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29eGkpvIZdzA5H1.owur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Lcd198e8c-8752-4318-aa6b-7b804f56c1e4.1.D+wE8Q=="/>
  <p:tag name="APLORISLIBHASH" val="1.16zg3trrZeCmGqvnk1wIV0LxiMW1k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Lcd198e8c-8752-4318-aa6b-7b804f56c1e4.1.D+wE8Q=="/>
  <p:tag name="APLORISLIBHASH" val="1.16zg3trrZeCmGqvnk1wIV0LxiMW1k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Lcd198e8c-8752-4318-aa6b-7b804f56c1e4.1.D+wE8Q=="/>
  <p:tag name="APLORISLIBHASH" val="1.16zg3trrZeCmGqvnk1wIV0LxiMW1k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5N9ne31FI5Pk21NFIj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hso7t6o7kDXK50QftL8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d_tiE91sCq60bVYyoNI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30vKPZ4boUrQSxrCwJ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blgpDWLXFalT9wLrMjDA"/>
</p:tagLst>
</file>

<file path=ppt/theme/theme1.xml><?xml version="1.0" encoding="utf-8"?>
<a:theme xmlns:a="http://schemas.openxmlformats.org/drawingml/2006/main" name="Custom Design">
  <a:themeElements>
    <a:clrScheme name="Thunes">
      <a:dk1>
        <a:srgbClr val="002C24"/>
      </a:dk1>
      <a:lt1>
        <a:srgbClr val="F8FAFA"/>
      </a:lt1>
      <a:dk2>
        <a:srgbClr val="24262E"/>
      </a:dk2>
      <a:lt2>
        <a:srgbClr val="F5F1EE"/>
      </a:lt2>
      <a:accent1>
        <a:srgbClr val="00EB8E"/>
      </a:accent1>
      <a:accent2>
        <a:srgbClr val="5B5B62"/>
      </a:accent2>
      <a:accent3>
        <a:srgbClr val="919195"/>
      </a:accent3>
      <a:accent4>
        <a:srgbClr val="C8C8CB"/>
      </a:accent4>
      <a:accent5>
        <a:srgbClr val="FFFFFF"/>
      </a:accent5>
      <a:accent6>
        <a:srgbClr val="000000"/>
      </a:accent6>
      <a:hlink>
        <a:srgbClr val="008BE6"/>
      </a:hlink>
      <a:folHlink>
        <a:srgbClr val="9B5A9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100" b="0" i="0" dirty="0" smtClean="0">
            <a:latin typeface="Aeonik Medium" panose="020105030303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Thunes PPT Template final</Template>
  <TotalTime>5481</TotalTime>
  <Words>353</Words>
  <Application>Microsoft Macintosh PowerPoint</Application>
  <PresentationFormat>Widescreen</PresentationFormat>
  <Paragraphs>110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ABC Favorit</vt:lpstr>
      <vt:lpstr>ABC Favorit Medium</vt:lpstr>
      <vt:lpstr>Aeonik Medium</vt:lpstr>
      <vt:lpstr>Arial</vt:lpstr>
      <vt:lpstr>Calibri</vt:lpstr>
      <vt:lpstr>Calibri Light</vt:lpstr>
      <vt:lpstr>Open Sans</vt:lpstr>
      <vt:lpstr>Open Sans SemiBold</vt:lpstr>
      <vt:lpstr>Wingdings</vt:lpstr>
      <vt:lpstr>Custom Design</vt:lpstr>
      <vt:lpstr>think-cell Slide</vt:lpstr>
      <vt:lpstr>Pay the world</vt:lpstr>
      <vt:lpstr>Want to compete with Fintechs to capture large and fast growing cross-border payments opportunity?  </vt:lpstr>
      <vt:lpstr>Increase your cross-border payments revenue 3x by integrating Thunes’ global payment network to access hard to reach and fast growing markets…</vt:lpstr>
      <vt:lpstr>…with up to 90% saving on transaction cost… </vt:lpstr>
      <vt:lpstr>…and significant reduction from operational overheads</vt:lpstr>
      <vt:lpstr>Leverage Temenos and Thunes partnership and go live in just 2 months time</vt:lpstr>
      <vt:lpstr>Thunes is already the trusted provider to world leading companies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the world</dc:title>
  <dc:creator>Clara Zhou</dc:creator>
  <cp:lastModifiedBy>Dawei Wang</cp:lastModifiedBy>
  <cp:revision>49</cp:revision>
  <dcterms:created xsi:type="dcterms:W3CDTF">2021-08-03T22:09:53Z</dcterms:created>
  <dcterms:modified xsi:type="dcterms:W3CDTF">2022-06-29T15:27:12Z</dcterms:modified>
</cp:coreProperties>
</file>