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EB8D"/>
    <a:srgbClr val="02F1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E04F9-F599-426A-A274-76A10C0578C4}" v="1" dt="2022-09-22T06:59:46.6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2381"/>
  </p:normalViewPr>
  <p:slideViewPr>
    <p:cSldViewPr snapToGrid="0" snapToObjects="1" showGuides="1">
      <p:cViewPr varScale="1">
        <p:scale>
          <a:sx n="78" d="100"/>
          <a:sy n="78" d="100"/>
        </p:scale>
        <p:origin x="2292" y="1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Tharle" userId="6dbe73ff-de6f-4498-9131-38ba0c508dc0" providerId="ADAL" clId="{30DE04F9-F599-426A-A274-76A10C0578C4}"/>
    <pc:docChg chg="custSel modMainMaster">
      <pc:chgData name="Rob Tharle" userId="6dbe73ff-de6f-4498-9131-38ba0c508dc0" providerId="ADAL" clId="{30DE04F9-F599-426A-A274-76A10C0578C4}" dt="2022-09-22T06:59:46.642" v="1"/>
      <pc:docMkLst>
        <pc:docMk/>
      </pc:docMkLst>
      <pc:sldMasterChg chg="modSldLayout">
        <pc:chgData name="Rob Tharle" userId="6dbe73ff-de6f-4498-9131-38ba0c508dc0" providerId="ADAL" clId="{30DE04F9-F599-426A-A274-76A10C0578C4}" dt="2022-09-22T06:59:46.642" v="1"/>
        <pc:sldMasterMkLst>
          <pc:docMk/>
          <pc:sldMasterMk cId="2437682428" sldId="2147483660"/>
        </pc:sldMasterMkLst>
        <pc:sldLayoutChg chg="addSp delSp modSp mod">
          <pc:chgData name="Rob Tharle" userId="6dbe73ff-de6f-4498-9131-38ba0c508dc0" providerId="ADAL" clId="{30DE04F9-F599-426A-A274-76A10C0578C4}" dt="2022-09-22T06:59:46.642" v="1"/>
          <pc:sldLayoutMkLst>
            <pc:docMk/>
            <pc:sldMasterMk cId="2437682428" sldId="2147483660"/>
            <pc:sldLayoutMk cId="4104797333" sldId="2147483667"/>
          </pc:sldLayoutMkLst>
          <pc:spChg chg="add mod">
            <ac:chgData name="Rob Tharle" userId="6dbe73ff-de6f-4498-9131-38ba0c508dc0" providerId="ADAL" clId="{30DE04F9-F599-426A-A274-76A10C0578C4}" dt="2022-09-22T06:59:46.642" v="1"/>
            <ac:spMkLst>
              <pc:docMk/>
              <pc:sldMasterMk cId="2437682428" sldId="2147483660"/>
              <pc:sldLayoutMk cId="4104797333" sldId="2147483667"/>
              <ac:spMk id="4" creationId="{44B653FE-B52A-A10A-9FE5-ECC3FA899047}"/>
            </ac:spMkLst>
          </pc:spChg>
          <pc:spChg chg="add mod">
            <ac:chgData name="Rob Tharle" userId="6dbe73ff-de6f-4498-9131-38ba0c508dc0" providerId="ADAL" clId="{30DE04F9-F599-426A-A274-76A10C0578C4}" dt="2022-09-22T06:59:46.642" v="1"/>
            <ac:spMkLst>
              <pc:docMk/>
              <pc:sldMasterMk cId="2437682428" sldId="2147483660"/>
              <pc:sldLayoutMk cId="4104797333" sldId="2147483667"/>
              <ac:spMk id="5" creationId="{CCED704A-A65C-80AB-19D6-F3155E7C3F67}"/>
            </ac:spMkLst>
          </pc:spChg>
          <pc:spChg chg="add mod">
            <ac:chgData name="Rob Tharle" userId="6dbe73ff-de6f-4498-9131-38ba0c508dc0" providerId="ADAL" clId="{30DE04F9-F599-426A-A274-76A10C0578C4}" dt="2022-09-22T06:59:46.642" v="1"/>
            <ac:spMkLst>
              <pc:docMk/>
              <pc:sldMasterMk cId="2437682428" sldId="2147483660"/>
              <pc:sldLayoutMk cId="4104797333" sldId="2147483667"/>
              <ac:spMk id="6" creationId="{8F5154FD-3EA1-A9E8-4761-6F1BEB823B0A}"/>
            </ac:spMkLst>
          </pc:spChg>
          <pc:spChg chg="add mod">
            <ac:chgData name="Rob Tharle" userId="6dbe73ff-de6f-4498-9131-38ba0c508dc0" providerId="ADAL" clId="{30DE04F9-F599-426A-A274-76A10C0578C4}" dt="2022-09-22T06:59:46.642" v="1"/>
            <ac:spMkLst>
              <pc:docMk/>
              <pc:sldMasterMk cId="2437682428" sldId="2147483660"/>
              <pc:sldLayoutMk cId="4104797333" sldId="2147483667"/>
              <ac:spMk id="7" creationId="{170BC2BF-FA6F-7744-DB0C-20AE245D335C}"/>
            </ac:spMkLst>
          </pc:spChg>
          <pc:picChg chg="add mod">
            <ac:chgData name="Rob Tharle" userId="6dbe73ff-de6f-4498-9131-38ba0c508dc0" providerId="ADAL" clId="{30DE04F9-F599-426A-A274-76A10C0578C4}" dt="2022-09-22T06:59:46.642" v="1"/>
            <ac:picMkLst>
              <pc:docMk/>
              <pc:sldMasterMk cId="2437682428" sldId="2147483660"/>
              <pc:sldLayoutMk cId="4104797333" sldId="2147483667"/>
              <ac:picMk id="2" creationId="{DB11A647-A058-59EE-B02D-FCDFE8110529}"/>
            </ac:picMkLst>
          </pc:picChg>
          <pc:picChg chg="del">
            <ac:chgData name="Rob Tharle" userId="6dbe73ff-de6f-4498-9131-38ba0c508dc0" providerId="ADAL" clId="{30DE04F9-F599-426A-A274-76A10C0578C4}" dt="2022-09-22T06:59:43.638" v="0" actId="478"/>
            <ac:picMkLst>
              <pc:docMk/>
              <pc:sldMasterMk cId="2437682428" sldId="2147483660"/>
              <pc:sldLayoutMk cId="4104797333" sldId="2147483667"/>
              <ac:picMk id="3" creationId="{0208353C-C335-E891-A889-44F1C7D1DCD5}"/>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4DC6D-CD9A-0D4E-A022-549C1293ED15}" type="datetimeFigureOut">
              <a:rPr lang="en-GB" smtClean="0"/>
              <a:t>22/09/2022</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16ED76-D591-C948-893E-58B148611B2D}" type="slidenum">
              <a:rPr lang="en-GB" smtClean="0"/>
              <a:t>‹#›</a:t>
            </a:fld>
            <a:endParaRPr lang="en-GB"/>
          </a:p>
        </p:txBody>
      </p:sp>
    </p:spTree>
    <p:extLst>
      <p:ext uri="{BB962C8B-B14F-4D97-AF65-F5344CB8AC3E}">
        <p14:creationId xmlns:p14="http://schemas.microsoft.com/office/powerpoint/2010/main" val="172086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16ED76-D591-C948-893E-58B148611B2D}" type="slidenum">
              <a:rPr lang="en-GB" smtClean="0"/>
              <a:t>1</a:t>
            </a:fld>
            <a:endParaRPr lang="en-GB"/>
          </a:p>
        </p:txBody>
      </p:sp>
    </p:spTree>
    <p:extLst>
      <p:ext uri="{BB962C8B-B14F-4D97-AF65-F5344CB8AC3E}">
        <p14:creationId xmlns:p14="http://schemas.microsoft.com/office/powerpoint/2010/main" val="2278112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EFFE436-E5DA-EC9E-66D1-9EDC05DC0514}"/>
              </a:ext>
            </a:extLst>
          </p:cNvPr>
          <p:cNvSpPr/>
          <p:nvPr userDrawn="1"/>
        </p:nvSpPr>
        <p:spPr>
          <a:xfrm>
            <a:off x="0" y="9456000"/>
            <a:ext cx="6858000" cy="45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2F24CF2D-EEEC-541D-914D-715FE629324C}"/>
              </a:ext>
            </a:extLst>
          </p:cNvPr>
          <p:cNvSpPr txBox="1"/>
          <p:nvPr userDrawn="1"/>
        </p:nvSpPr>
        <p:spPr>
          <a:xfrm>
            <a:off x="235152" y="9519145"/>
            <a:ext cx="2818213" cy="307777"/>
          </a:xfrm>
          <a:prstGeom prst="rect">
            <a:avLst/>
          </a:prstGeom>
          <a:noFill/>
        </p:spPr>
        <p:txBody>
          <a:bodyPr wrap="square" rtlCol="0">
            <a:spAutoFit/>
          </a:bodyPr>
          <a:lstStyle/>
          <a:p>
            <a:r>
              <a:rPr lang="en-GB" sz="700" b="1" dirty="0">
                <a:solidFill>
                  <a:schemeClr val="bg1"/>
                </a:solidFill>
                <a:latin typeface="NeueHaasGroteskText Pro" panose="020B0504020202020204" pitchFamily="34" charset="77"/>
              </a:rPr>
              <a:t>Contact us at </a:t>
            </a:r>
            <a:r>
              <a:rPr lang="en-GB" sz="700" dirty="0" err="1">
                <a:solidFill>
                  <a:schemeClr val="bg1"/>
                </a:solidFill>
                <a:latin typeface="NeueHaasGroteskText Pro" panose="020B0504020202020204" pitchFamily="34" charset="77"/>
              </a:rPr>
              <a:t>mail@cybera.io</a:t>
            </a:r>
            <a:r>
              <a:rPr lang="en-GB" sz="700" dirty="0">
                <a:solidFill>
                  <a:schemeClr val="bg1"/>
                </a:solidFill>
                <a:latin typeface="NeueHaasGroteskText Pro" panose="020B0504020202020204" pitchFamily="34" charset="77"/>
              </a:rPr>
              <a:t> </a:t>
            </a:r>
          </a:p>
          <a:p>
            <a:r>
              <a:rPr lang="en-GB" sz="700" b="1" dirty="0">
                <a:solidFill>
                  <a:schemeClr val="bg1"/>
                </a:solidFill>
                <a:latin typeface="NeueHaasGroteskText Pro" panose="020B0504020202020204" pitchFamily="34" charset="77"/>
              </a:rPr>
              <a:t>Visit our website at </a:t>
            </a:r>
            <a:r>
              <a:rPr lang="en-GB" sz="700" dirty="0" err="1">
                <a:solidFill>
                  <a:schemeClr val="bg1"/>
                </a:solidFill>
                <a:latin typeface="NeueHaasGroteskText Pro" panose="020B0504020202020204" pitchFamily="34" charset="77"/>
              </a:rPr>
              <a:t>www.cybera.io</a:t>
            </a:r>
            <a:endParaRPr lang="en-GB" sz="700" dirty="0">
              <a:solidFill>
                <a:schemeClr val="bg1"/>
              </a:solidFill>
            </a:endParaRPr>
          </a:p>
        </p:txBody>
      </p:sp>
      <p:pic>
        <p:nvPicPr>
          <p:cNvPr id="2" name="62552B57-401F-4031-AB06-1961894B0F19">
            <a:extLst>
              <a:ext uri="{FF2B5EF4-FFF2-40B4-BE49-F238E27FC236}">
                <a16:creationId xmlns:a16="http://schemas.microsoft.com/office/drawing/2014/main" id="{DB11A647-A058-59EE-B02D-FCDFE81105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153" y="79078"/>
            <a:ext cx="1142092" cy="1142092"/>
          </a:xfrm>
          <a:prstGeom prst="rect">
            <a:avLst/>
          </a:prstGeom>
          <a:solidFill>
            <a:schemeClr val="bg1"/>
          </a:solidFill>
          <a:ln w="9525">
            <a:solidFill>
              <a:schemeClr val="bg1"/>
            </a:solidFill>
            <a:miter lim="800000"/>
            <a:headEnd/>
            <a:tailEnd/>
          </a:ln>
        </p:spPr>
      </p:pic>
      <p:sp>
        <p:nvSpPr>
          <p:cNvPr id="4" name="Rectangle 3">
            <a:extLst>
              <a:ext uri="{FF2B5EF4-FFF2-40B4-BE49-F238E27FC236}">
                <a16:creationId xmlns:a16="http://schemas.microsoft.com/office/drawing/2014/main" id="{44B653FE-B52A-A10A-9FE5-ECC3FA899047}"/>
              </a:ext>
            </a:extLst>
          </p:cNvPr>
          <p:cNvSpPr/>
          <p:nvPr userDrawn="1"/>
        </p:nvSpPr>
        <p:spPr>
          <a:xfrm>
            <a:off x="1264356" y="79078"/>
            <a:ext cx="442181"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CCED704A-A65C-80AB-19D6-F3155E7C3F67}"/>
              </a:ext>
            </a:extLst>
          </p:cNvPr>
          <p:cNvSpPr/>
          <p:nvPr userDrawn="1"/>
        </p:nvSpPr>
        <p:spPr>
          <a:xfrm>
            <a:off x="52616" y="1035709"/>
            <a:ext cx="1471384" cy="450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8F5154FD-3EA1-A9E8-4761-6F1BEB823B0A}"/>
              </a:ext>
            </a:extLst>
          </p:cNvPr>
          <p:cNvSpPr/>
          <p:nvPr userDrawn="1"/>
        </p:nvSpPr>
        <p:spPr>
          <a:xfrm>
            <a:off x="0" y="79078"/>
            <a:ext cx="309488"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170BC2BF-FA6F-7744-DB0C-20AE245D335C}"/>
              </a:ext>
            </a:extLst>
          </p:cNvPr>
          <p:cNvSpPr/>
          <p:nvPr userDrawn="1"/>
        </p:nvSpPr>
        <p:spPr>
          <a:xfrm>
            <a:off x="28653" y="129250"/>
            <a:ext cx="1471384" cy="1868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104797333"/>
      </p:ext>
    </p:extLst>
  </p:cSld>
  <p:clrMapOvr>
    <a:masterClrMapping/>
  </p:clrMapOvr>
  <p:extLst>
    <p:ext uri="{DCECCB84-F9BA-43D5-87BE-67443E8EF086}">
      <p15:sldGuideLst xmlns:p15="http://schemas.microsoft.com/office/powerpoint/2012/main">
        <p15:guide id="1" pos="206" userDrawn="1">
          <p15:clr>
            <a:srgbClr val="FBAE40"/>
          </p15:clr>
        </p15:guide>
        <p15:guide id="2" orient="horz" pos="745" userDrawn="1">
          <p15:clr>
            <a:srgbClr val="FBAE40"/>
          </p15:clr>
        </p15:guide>
        <p15:guide id="3" orient="horz" pos="210" userDrawn="1">
          <p15:clr>
            <a:srgbClr val="FBAE40"/>
          </p15:clr>
        </p15:guide>
        <p15:guide id="5" pos="1766" userDrawn="1">
          <p15:clr>
            <a:srgbClr val="FBAE40"/>
          </p15:clr>
        </p15:guide>
        <p15:guide id="6" pos="2554" userDrawn="1">
          <p15:clr>
            <a:srgbClr val="FBAE40"/>
          </p15:clr>
        </p15:guide>
        <p15:guide id="7" pos="2636" userDrawn="1">
          <p15:clr>
            <a:srgbClr val="FBAE40"/>
          </p15:clr>
        </p15:guide>
        <p15:guide id="8" orient="horz" pos="5217" userDrawn="1">
          <p15:clr>
            <a:srgbClr val="FBAE40"/>
          </p15:clr>
        </p15:guide>
        <p15:guide id="9" orient="horz" pos="5002" userDrawn="1">
          <p15:clr>
            <a:srgbClr val="FBAE40"/>
          </p15:clr>
        </p15:guide>
        <p15:guide id="11" pos="2743" userDrawn="1">
          <p15:clr>
            <a:srgbClr val="FBAE40"/>
          </p15:clr>
        </p15:guide>
        <p15:guide id="12" pos="4126" userDrawn="1">
          <p15:clr>
            <a:srgbClr val="FBAE40"/>
          </p15:clr>
        </p15:guide>
        <p15:guide id="13" orient="horz" pos="5897" userDrawn="1">
          <p15:clr>
            <a:srgbClr val="FBAE40"/>
          </p15:clr>
        </p15:guide>
        <p15:guide id="14" orient="horz" pos="6091" userDrawn="1">
          <p15:clr>
            <a:srgbClr val="FBAE40"/>
          </p15:clr>
        </p15:guide>
        <p15:guide id="15" orient="horz" pos="1654" userDrawn="1">
          <p15:clr>
            <a:srgbClr val="FBAE40"/>
          </p15:clr>
        </p15:guide>
        <p15:guide id="16" orient="horz" pos="4181" userDrawn="1">
          <p15:clr>
            <a:srgbClr val="FBAE40"/>
          </p15:clr>
        </p15:guide>
        <p15:guide id="17" orient="horz" pos="4021" userDrawn="1">
          <p15:clr>
            <a:srgbClr val="FBAE40"/>
          </p15:clr>
        </p15:guide>
        <p15:guide id="18" orient="horz" pos="4413" userDrawn="1">
          <p15:clr>
            <a:srgbClr val="FBAE40"/>
          </p15:clr>
        </p15:guide>
        <p15:guide id="19" orient="horz" pos="308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5B9F313-5338-E044-B60D-B7F94C7DEF1E}" type="datetimeFigureOut">
              <a:rPr lang="en-GB" smtClean="0"/>
              <a:t>22/09/2022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41FC450-310F-E143-8500-A304DF7CC7EC}" type="slidenum">
              <a:rPr lang="en-GB" smtClean="0"/>
              <a:t>‹#›</a:t>
            </a:fld>
            <a:endParaRPr lang="en-GB"/>
          </a:p>
        </p:txBody>
      </p:sp>
    </p:spTree>
    <p:extLst>
      <p:ext uri="{BB962C8B-B14F-4D97-AF65-F5344CB8AC3E}">
        <p14:creationId xmlns:p14="http://schemas.microsoft.com/office/powerpoint/2010/main" val="2437682428"/>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899A33F-F4E2-60F8-13A7-A246145A4288}"/>
              </a:ext>
            </a:extLst>
          </p:cNvPr>
          <p:cNvSpPr txBox="1"/>
          <p:nvPr/>
        </p:nvSpPr>
        <p:spPr>
          <a:xfrm>
            <a:off x="5248415" y="9574232"/>
            <a:ext cx="1385830" cy="200055"/>
          </a:xfrm>
          <a:prstGeom prst="rect">
            <a:avLst/>
          </a:prstGeom>
          <a:noFill/>
        </p:spPr>
        <p:txBody>
          <a:bodyPr wrap="square" rtlCol="0">
            <a:spAutoFit/>
          </a:bodyPr>
          <a:lstStyle/>
          <a:p>
            <a:pPr algn="r"/>
            <a:r>
              <a:rPr lang="en-GB" sz="700" b="1" dirty="0">
                <a:solidFill>
                  <a:schemeClr val="bg1"/>
                </a:solidFill>
                <a:latin typeface="NeueHaasGroteskText Pro" panose="020B0504020202020204" pitchFamily="34" charset="77"/>
              </a:rPr>
              <a:t>© CYBERA 2022</a:t>
            </a:r>
            <a:endParaRPr lang="en-GB" sz="700" b="1" dirty="0">
              <a:solidFill>
                <a:schemeClr val="bg1"/>
              </a:solidFill>
            </a:endParaRPr>
          </a:p>
        </p:txBody>
      </p:sp>
      <p:sp>
        <p:nvSpPr>
          <p:cNvPr id="17" name="TextBox 16">
            <a:extLst>
              <a:ext uri="{FF2B5EF4-FFF2-40B4-BE49-F238E27FC236}">
                <a16:creationId xmlns:a16="http://schemas.microsoft.com/office/drawing/2014/main" id="{13549ABD-2BDF-3884-D4AE-C4E225A043F4}"/>
              </a:ext>
            </a:extLst>
          </p:cNvPr>
          <p:cNvSpPr txBox="1"/>
          <p:nvPr/>
        </p:nvSpPr>
        <p:spPr>
          <a:xfrm>
            <a:off x="239339" y="1116611"/>
            <a:ext cx="4706912" cy="1195199"/>
          </a:xfrm>
          <a:prstGeom prst="rect">
            <a:avLst/>
          </a:prstGeom>
          <a:noFill/>
        </p:spPr>
        <p:txBody>
          <a:bodyPr wrap="square" rtlCol="0">
            <a:spAutoFit/>
          </a:bodyPr>
          <a:lstStyle/>
          <a:p>
            <a:pPr>
              <a:spcAft>
                <a:spcPts val="200"/>
              </a:spcAft>
            </a:pPr>
            <a:r>
              <a:rPr lang="en-GB" sz="1000" b="1" dirty="0">
                <a:latin typeface="NeueHaasGroteskText Pro" panose="020B0504020202020204" pitchFamily="34" charset="77"/>
              </a:rPr>
              <a:t>CYBERCRIME COMPLAINT™</a:t>
            </a:r>
            <a:endParaRPr lang="en-GB" sz="1000" dirty="0">
              <a:latin typeface="NeueHaasGroteskText Pro" panose="020B0504020202020204" pitchFamily="34" charset="77"/>
            </a:endParaRPr>
          </a:p>
          <a:p>
            <a:r>
              <a:rPr lang="en-GB" sz="2000" b="1" dirty="0">
                <a:latin typeface="NeueHaasGroteskText Pro" panose="020B0504020202020204" pitchFamily="34" charset="77"/>
              </a:rPr>
              <a:t>Expert </a:t>
            </a:r>
            <a:r>
              <a:rPr lang="en-GB" sz="2000" b="1" dirty="0">
                <a:solidFill>
                  <a:srgbClr val="00EB8D"/>
                </a:solidFill>
                <a:latin typeface="NeueHaasGroteskText Pro" panose="020B0504020202020204" pitchFamily="34" charset="77"/>
              </a:rPr>
              <a:t>victim support </a:t>
            </a:r>
          </a:p>
          <a:p>
            <a:r>
              <a:rPr lang="en-GB" sz="2000" b="1" dirty="0">
                <a:latin typeface="NeueHaasGroteskText Pro" panose="020B0504020202020204" pitchFamily="34" charset="77"/>
              </a:rPr>
              <a:t>when your customers</a:t>
            </a:r>
            <a:br>
              <a:rPr lang="en-GB" sz="2000" b="1" dirty="0">
                <a:latin typeface="NeueHaasGroteskText Pro" panose="020B0504020202020204" pitchFamily="34" charset="77"/>
              </a:rPr>
            </a:br>
            <a:r>
              <a:rPr lang="en-GB" sz="2000" b="1" dirty="0">
                <a:latin typeface="NeueHaasGroteskText Pro" panose="020B0504020202020204" pitchFamily="34" charset="77"/>
              </a:rPr>
              <a:t>need it most </a:t>
            </a:r>
          </a:p>
        </p:txBody>
      </p:sp>
      <p:sp>
        <p:nvSpPr>
          <p:cNvPr id="18" name="TextBox 17">
            <a:extLst>
              <a:ext uri="{FF2B5EF4-FFF2-40B4-BE49-F238E27FC236}">
                <a16:creationId xmlns:a16="http://schemas.microsoft.com/office/drawing/2014/main" id="{F5394689-8CF3-DA93-CF87-681621EC593E}"/>
              </a:ext>
            </a:extLst>
          </p:cNvPr>
          <p:cNvSpPr txBox="1"/>
          <p:nvPr/>
        </p:nvSpPr>
        <p:spPr>
          <a:xfrm>
            <a:off x="235781" y="2560155"/>
            <a:ext cx="3544242" cy="4001737"/>
          </a:xfrm>
          <a:prstGeom prst="rect">
            <a:avLst/>
          </a:prstGeom>
          <a:noFill/>
        </p:spPr>
        <p:txBody>
          <a:bodyPr wrap="square" rtlCol="0">
            <a:spAutoFit/>
          </a:bodyPr>
          <a:lstStyle/>
          <a:p>
            <a:pPr algn="just">
              <a:spcBef>
                <a:spcPts val="600"/>
              </a:spcBef>
              <a:spcAft>
                <a:spcPts val="600"/>
              </a:spcAft>
            </a:pPr>
            <a:r>
              <a:rPr lang="en-GB" sz="1050" b="1" dirty="0">
                <a:latin typeface="NeueHaasGroteskText Pro" panose="020B0504020202020204" pitchFamily="34" charset="77"/>
              </a:rPr>
              <a:t>Whether you're a bank, payment firm, crypto exchange or digital platform, one thing you can </a:t>
            </a:r>
            <a:br>
              <a:rPr lang="en-GB" sz="1050" b="1" dirty="0">
                <a:latin typeface="NeueHaasGroteskText Pro" panose="020B0504020202020204" pitchFamily="34" charset="77"/>
              </a:rPr>
            </a:br>
            <a:r>
              <a:rPr lang="en-GB" sz="1050" b="1" dirty="0">
                <a:latin typeface="NeueHaasGroteskText Pro" panose="020B0504020202020204" pitchFamily="34" charset="77"/>
              </a:rPr>
              <a:t>be sure of is that your customers are being targeted by fraudsters. Lured by increasingly elaborate schemes, customers are tricked in to transferring funds to fraudsters – known as authorised fraud.</a:t>
            </a:r>
            <a:endParaRPr lang="en-GB" sz="1100" b="1" dirty="0">
              <a:latin typeface="NeueHaasGroteskText Pro" panose="020B0504020202020204" pitchFamily="34" charset="77"/>
            </a:endParaRPr>
          </a:p>
          <a:p>
            <a:pPr algn="just">
              <a:lnSpc>
                <a:spcPts val="1080"/>
              </a:lnSpc>
              <a:spcBef>
                <a:spcPts val="1000"/>
              </a:spcBef>
            </a:pPr>
            <a:r>
              <a:rPr lang="en-GB" sz="900" dirty="0">
                <a:latin typeface="NeueHaasGroteskText Pro" panose="020B0504020202020204" pitchFamily="34" charset="77"/>
              </a:rPr>
              <a:t>The FBI’s 2021 IC3 Fraud report</a:t>
            </a:r>
            <a:r>
              <a:rPr lang="en-GB" sz="900" baseline="30000" dirty="0">
                <a:latin typeface="NeueHaasGroteskText Pro" panose="020B0504020202020204" pitchFamily="34" charset="77"/>
              </a:rPr>
              <a:t>1</a:t>
            </a:r>
            <a:r>
              <a:rPr lang="en-GB" sz="900" dirty="0">
                <a:latin typeface="NeueHaasGroteskText Pro" panose="020B0504020202020204" pitchFamily="34" charset="77"/>
              </a:rPr>
              <a:t> showed these kinds of cyber frauds &amp; scams, such as investment frauds, totalled $5.3bn, and in the UK authorised frauds reached £355m</a:t>
            </a:r>
            <a:r>
              <a:rPr lang="en-GB" sz="900" baseline="30000" dirty="0">
                <a:latin typeface="NeueHaasGroteskText Pro" panose="020B0504020202020204" pitchFamily="34" charset="77"/>
              </a:rPr>
              <a:t>2</a:t>
            </a:r>
            <a:r>
              <a:rPr lang="en-GB" sz="900" dirty="0">
                <a:latin typeface="NeueHaasGroteskText Pro" panose="020B0504020202020204" pitchFamily="34" charset="77"/>
              </a:rPr>
              <a:t> in the first half of 2021. In both cases these were steep increases from previous years.</a:t>
            </a:r>
          </a:p>
          <a:p>
            <a:pPr algn="just">
              <a:lnSpc>
                <a:spcPts val="1080"/>
              </a:lnSpc>
              <a:spcBef>
                <a:spcPts val="1000"/>
              </a:spcBef>
            </a:pPr>
            <a:r>
              <a:rPr lang="en-GB" sz="900" dirty="0">
                <a:latin typeface="NeueHaasGroteskText Pro" panose="020B0504020202020204" pitchFamily="34" charset="77"/>
              </a:rPr>
              <a:t>These can be life changing experiences for the victims, losing their life savings or their business if the funds can't be returned. So how your business responds to these frauds can have </a:t>
            </a:r>
            <a:br>
              <a:rPr lang="en-GB" sz="900" dirty="0">
                <a:latin typeface="NeueHaasGroteskText Pro" panose="020B0504020202020204" pitchFamily="34" charset="77"/>
              </a:rPr>
            </a:br>
            <a:r>
              <a:rPr lang="en-GB" sz="900" dirty="0">
                <a:latin typeface="NeueHaasGroteskText Pro" panose="020B0504020202020204" pitchFamily="34" charset="77"/>
              </a:rPr>
              <a:t>a big impact on your reputation, as your customers turn to you for help.</a:t>
            </a:r>
          </a:p>
          <a:p>
            <a:pPr algn="just">
              <a:lnSpc>
                <a:spcPts val="1200"/>
              </a:lnSpc>
              <a:spcBef>
                <a:spcPts val="1000"/>
              </a:spcBef>
              <a:spcAft>
                <a:spcPts val="1000"/>
              </a:spcAft>
            </a:pPr>
            <a:r>
              <a:rPr lang="en-GB" sz="900" dirty="0">
                <a:latin typeface="NeueHaasGroteskText Pro" panose="020B0504020202020204" pitchFamily="34" charset="77"/>
              </a:rPr>
              <a:t>The customer impact and operational costs of dealing with complex fraud reports, customer complaints and time spent chasing other institutions for funds is high, even where there is no liability. In addition, any lending you have made could be at risk of default. Your customers can have the best support at this difficult time, if you sign up for fraud reporting using </a:t>
            </a:r>
            <a:r>
              <a:rPr lang="en-GB" sz="900" b="1" dirty="0">
                <a:latin typeface="NeueHaasGroteskText Pro" panose="020B0504020202020204" pitchFamily="34" charset="77"/>
              </a:rPr>
              <a:t>CYBERCRIME COMPLAINT™</a:t>
            </a:r>
          </a:p>
        </p:txBody>
      </p:sp>
      <p:sp>
        <p:nvSpPr>
          <p:cNvPr id="19" name="Rectangle 18">
            <a:extLst>
              <a:ext uri="{FF2B5EF4-FFF2-40B4-BE49-F238E27FC236}">
                <a16:creationId xmlns:a16="http://schemas.microsoft.com/office/drawing/2014/main" id="{6C302181-41B8-1265-1016-53D881E31B0F}"/>
              </a:ext>
            </a:extLst>
          </p:cNvPr>
          <p:cNvSpPr/>
          <p:nvPr/>
        </p:nvSpPr>
        <p:spPr>
          <a:xfrm>
            <a:off x="4054476" y="2624554"/>
            <a:ext cx="2495550" cy="2275169"/>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38978D4E-42A3-9A20-4573-CA85FB04891B}"/>
              </a:ext>
            </a:extLst>
          </p:cNvPr>
          <p:cNvSpPr/>
          <p:nvPr/>
        </p:nvSpPr>
        <p:spPr>
          <a:xfrm>
            <a:off x="4056208" y="4899723"/>
            <a:ext cx="2493817" cy="1492371"/>
          </a:xfrm>
          <a:prstGeom prst="rect">
            <a:avLst/>
          </a:prstGeom>
          <a:solidFill>
            <a:srgbClr val="00EB8D"/>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000" dirty="0">
              <a:solidFill>
                <a:schemeClr val="tx1"/>
              </a:solidFill>
              <a:latin typeface="NeueHaasGroteskText Pro" panose="020B0504020202020204" pitchFamily="34" charset="77"/>
            </a:endParaRPr>
          </a:p>
        </p:txBody>
      </p:sp>
      <p:sp>
        <p:nvSpPr>
          <p:cNvPr id="21" name="TextBox 20">
            <a:extLst>
              <a:ext uri="{FF2B5EF4-FFF2-40B4-BE49-F238E27FC236}">
                <a16:creationId xmlns:a16="http://schemas.microsoft.com/office/drawing/2014/main" id="{80F10E49-97A8-8D65-9B4C-E936ECE73144}"/>
              </a:ext>
            </a:extLst>
          </p:cNvPr>
          <p:cNvSpPr txBox="1"/>
          <p:nvPr/>
        </p:nvSpPr>
        <p:spPr>
          <a:xfrm>
            <a:off x="4099302" y="2725076"/>
            <a:ext cx="2310625" cy="2103140"/>
          </a:xfrm>
          <a:prstGeom prst="rect">
            <a:avLst/>
          </a:prstGeom>
          <a:noFill/>
        </p:spPr>
        <p:txBody>
          <a:bodyPr wrap="square" rtlCol="0">
            <a:spAutoFit/>
          </a:bodyPr>
          <a:lstStyle/>
          <a:p>
            <a:pPr>
              <a:spcAft>
                <a:spcPts val="400"/>
              </a:spcAft>
            </a:pPr>
            <a:r>
              <a:rPr lang="en-GB" sz="900" b="1" dirty="0">
                <a:solidFill>
                  <a:schemeClr val="bg1"/>
                </a:solidFill>
                <a:latin typeface="NeueHaasGroteskText Pro" panose="020B0504020202020204" pitchFamily="34" charset="77"/>
              </a:rPr>
              <a:t>CYBERCRIME COMPLAINT™ provides your customers with</a:t>
            </a:r>
          </a:p>
          <a:p>
            <a:pPr marL="171450" indent="-171450">
              <a:spcAft>
                <a:spcPts val="400"/>
              </a:spcAft>
              <a:buFont typeface="Arial" panose="020B0604020202020204" pitchFamily="34" charset="0"/>
              <a:buChar char="•"/>
            </a:pPr>
            <a:r>
              <a:rPr lang="en-GB" sz="800" dirty="0">
                <a:solidFill>
                  <a:schemeClr val="bg1"/>
                </a:solidFill>
                <a:latin typeface="NeueHaasGroteskText Pro" panose="020B0504020202020204" pitchFamily="34" charset="77"/>
              </a:rPr>
              <a:t>Easy access to a fully white labelled online reporting tool, with global coverage to quickly act </a:t>
            </a:r>
          </a:p>
          <a:p>
            <a:pPr marL="171450" indent="-171450">
              <a:spcAft>
                <a:spcPts val="400"/>
              </a:spcAft>
              <a:buFont typeface="Arial" panose="020B0604020202020204" pitchFamily="34" charset="0"/>
              <a:buChar char="•"/>
            </a:pPr>
            <a:r>
              <a:rPr lang="en-GB" sz="800" dirty="0">
                <a:solidFill>
                  <a:schemeClr val="bg1"/>
                </a:solidFill>
                <a:latin typeface="NeueHaasGroteskText Pro" panose="020B0504020202020204" pitchFamily="34" charset="77"/>
              </a:rPr>
              <a:t>24/7 access to a dedicated support team  of trained agents to field questions via chat and a hotline for more difficult cases </a:t>
            </a:r>
          </a:p>
          <a:p>
            <a:pPr marL="171450" indent="-171450">
              <a:spcAft>
                <a:spcPts val="400"/>
              </a:spcAft>
              <a:buFont typeface="Arial" panose="020B0604020202020204" pitchFamily="34" charset="0"/>
              <a:buChar char="•"/>
            </a:pPr>
            <a:r>
              <a:rPr lang="en-GB" sz="800" dirty="0">
                <a:solidFill>
                  <a:schemeClr val="bg1"/>
                </a:solidFill>
                <a:latin typeface="NeueHaasGroteskText Pro" panose="020B0504020202020204" pitchFamily="34" charset="77"/>
              </a:rPr>
              <a:t>Reassurance that it has been reported  to law enforcement and recipient banks </a:t>
            </a:r>
          </a:p>
          <a:p>
            <a:pPr marL="171450" indent="-171450">
              <a:spcAft>
                <a:spcPts val="400"/>
              </a:spcAft>
              <a:buFont typeface="Arial" panose="020B0604020202020204" pitchFamily="34" charset="0"/>
              <a:buChar char="•"/>
            </a:pPr>
            <a:r>
              <a:rPr lang="en-GB" sz="800" dirty="0">
                <a:solidFill>
                  <a:schemeClr val="bg1"/>
                </a:solidFill>
                <a:latin typeface="NeueHaasGroteskText Pro" panose="020B0504020202020204" pitchFamily="34" charset="77"/>
              </a:rPr>
              <a:t>Keep up to date with the progress of the complaint via the website</a:t>
            </a:r>
          </a:p>
          <a:p>
            <a:pPr marL="171450" indent="-171450">
              <a:spcAft>
                <a:spcPts val="400"/>
              </a:spcAft>
              <a:buFont typeface="Arial" panose="020B0604020202020204" pitchFamily="34" charset="0"/>
              <a:buChar char="•"/>
            </a:pPr>
            <a:r>
              <a:rPr lang="en-GB" sz="800" dirty="0">
                <a:solidFill>
                  <a:schemeClr val="bg1"/>
                </a:solidFill>
                <a:latin typeface="NeueHaasGroteskText Pro" panose="020B0504020202020204" pitchFamily="34" charset="77"/>
              </a:rPr>
              <a:t>Giving your customers the best opportunity  to recover their funds</a:t>
            </a:r>
            <a:endParaRPr lang="en-GB" sz="900" dirty="0">
              <a:solidFill>
                <a:schemeClr val="bg1"/>
              </a:solidFill>
              <a:latin typeface="NeueHaasGroteskText Pro" panose="020B0504020202020204" pitchFamily="34" charset="77"/>
            </a:endParaRPr>
          </a:p>
        </p:txBody>
      </p:sp>
      <p:sp>
        <p:nvSpPr>
          <p:cNvPr id="22" name="TextBox 21">
            <a:extLst>
              <a:ext uri="{FF2B5EF4-FFF2-40B4-BE49-F238E27FC236}">
                <a16:creationId xmlns:a16="http://schemas.microsoft.com/office/drawing/2014/main" id="{DC83EF8B-62DB-7324-39C5-481A09112F26}"/>
              </a:ext>
            </a:extLst>
          </p:cNvPr>
          <p:cNvSpPr txBox="1"/>
          <p:nvPr/>
        </p:nvSpPr>
        <p:spPr>
          <a:xfrm>
            <a:off x="2712669" y="6848026"/>
            <a:ext cx="3744282" cy="1002710"/>
          </a:xfrm>
          <a:prstGeom prst="rect">
            <a:avLst/>
          </a:prstGeom>
          <a:noFill/>
        </p:spPr>
        <p:txBody>
          <a:bodyPr wrap="square" rtlCol="0">
            <a:spAutoFit/>
          </a:bodyPr>
          <a:lstStyle/>
          <a:p>
            <a:pPr>
              <a:lnSpc>
                <a:spcPts val="1200"/>
              </a:lnSpc>
              <a:spcBef>
                <a:spcPts val="600"/>
              </a:spcBef>
              <a:spcAft>
                <a:spcPts val="600"/>
              </a:spcAft>
            </a:pPr>
            <a:r>
              <a:rPr lang="en-GB" sz="800" dirty="0">
                <a:latin typeface="NeueHaasGroteskText Pro" panose="020B0504020202020204" pitchFamily="34" charset="77"/>
              </a:rPr>
              <a:t>reporting is available for FREE - we believe it’s the ‘right thing’ to help </a:t>
            </a:r>
            <a:br>
              <a:rPr lang="en-GB" sz="800" dirty="0">
                <a:latin typeface="NeueHaasGroteskText Pro" panose="020B0504020202020204" pitchFamily="34" charset="77"/>
              </a:rPr>
            </a:br>
            <a:r>
              <a:rPr lang="en-GB" sz="800" dirty="0">
                <a:latin typeface="NeueHaasGroteskText Pro" panose="020B0504020202020204" pitchFamily="34" charset="77"/>
              </a:rPr>
              <a:t>disrupt organised criminality and help victims of fraud. </a:t>
            </a:r>
            <a:r>
              <a:rPr lang="en-GB" sz="800" b="1" dirty="0">
                <a:latin typeface="NeueHaasGroteskText Pro" panose="020B0504020202020204" pitchFamily="34" charset="77"/>
              </a:rPr>
              <a:t>CYBERCRIME COMPLAINT™ </a:t>
            </a:r>
            <a:r>
              <a:rPr lang="en-GB" sz="800" dirty="0">
                <a:latin typeface="NeueHaasGroteskText Pro" panose="020B0504020202020204" pitchFamily="34" charset="77"/>
              </a:rPr>
              <a:t>provides a dashboard of all your customers’ reports. </a:t>
            </a:r>
            <a:br>
              <a:rPr lang="en-GB" sz="800" dirty="0">
                <a:latin typeface="NeueHaasGroteskText Pro" panose="020B0504020202020204" pitchFamily="34" charset="77"/>
              </a:rPr>
            </a:br>
            <a:r>
              <a:rPr lang="en-GB" sz="800" dirty="0">
                <a:latin typeface="NeueHaasGroteskText Pro" panose="020B0504020202020204" pitchFamily="34" charset="77"/>
              </a:rPr>
              <a:t>This functionality is free for the first four months</a:t>
            </a:r>
            <a:r>
              <a:rPr lang="en-GB" sz="800" baseline="30000" dirty="0">
                <a:latin typeface="NeueHaasGroteskText Pro" panose="020B0504020202020204" pitchFamily="34" charset="77"/>
              </a:rPr>
              <a:t>3. </a:t>
            </a:r>
            <a:r>
              <a:rPr lang="en-GB" sz="800" dirty="0">
                <a:latin typeface="NeueHaasGroteskText Pro" panose="020B0504020202020204" pitchFamily="34" charset="77"/>
              </a:rPr>
              <a:t>Providing valuable </a:t>
            </a:r>
            <a:br>
              <a:rPr lang="en-GB" sz="800" dirty="0">
                <a:latin typeface="NeueHaasGroteskText Pro" panose="020B0504020202020204" pitchFamily="34" charset="77"/>
              </a:rPr>
            </a:br>
            <a:r>
              <a:rPr lang="en-GB" sz="800" dirty="0">
                <a:latin typeface="NeueHaasGroteskText Pro" panose="020B0504020202020204" pitchFamily="34" charset="77"/>
              </a:rPr>
              <a:t>analysis for your fraud strategy and help build the case for investment </a:t>
            </a:r>
            <a:br>
              <a:rPr lang="en-GB" sz="800" dirty="0">
                <a:latin typeface="NeueHaasGroteskText Pro" panose="020B0504020202020204" pitchFamily="34" charset="77"/>
              </a:rPr>
            </a:br>
            <a:r>
              <a:rPr lang="en-GB" sz="800" dirty="0">
                <a:latin typeface="NeueHaasGroteskText Pro" panose="020B0504020202020204" pitchFamily="34" charset="77"/>
              </a:rPr>
              <a:t>in further prevention tools, such as </a:t>
            </a:r>
            <a:r>
              <a:rPr lang="en-GB" sz="800" b="1" dirty="0">
                <a:latin typeface="NeueHaasGroteskText Pro" panose="020B0504020202020204" pitchFamily="34" charset="77"/>
              </a:rPr>
              <a:t>CYBERCRIME WATCHLIST™. </a:t>
            </a:r>
          </a:p>
        </p:txBody>
      </p:sp>
      <p:sp>
        <p:nvSpPr>
          <p:cNvPr id="23" name="TextBox 22">
            <a:extLst>
              <a:ext uri="{FF2B5EF4-FFF2-40B4-BE49-F238E27FC236}">
                <a16:creationId xmlns:a16="http://schemas.microsoft.com/office/drawing/2014/main" id="{E324B229-8A09-7323-4B15-A0EE87ADD757}"/>
              </a:ext>
            </a:extLst>
          </p:cNvPr>
          <p:cNvSpPr txBox="1"/>
          <p:nvPr/>
        </p:nvSpPr>
        <p:spPr>
          <a:xfrm>
            <a:off x="4099302" y="4996027"/>
            <a:ext cx="2310625" cy="1338828"/>
          </a:xfrm>
          <a:prstGeom prst="rect">
            <a:avLst/>
          </a:prstGeom>
          <a:noFill/>
        </p:spPr>
        <p:txBody>
          <a:bodyPr wrap="square" rtlCol="0">
            <a:spAutoFit/>
          </a:bodyPr>
          <a:lstStyle/>
          <a:p>
            <a:pPr>
              <a:spcAft>
                <a:spcPts val="400"/>
              </a:spcAft>
            </a:pPr>
            <a:r>
              <a:rPr lang="en-GB" sz="900" b="1" dirty="0">
                <a:latin typeface="NeueHaasGroteskText Pro" panose="020B0504020202020204" pitchFamily="34" charset="77"/>
              </a:rPr>
              <a:t>Why doing the ‘right thing’ is good </a:t>
            </a:r>
            <a:br>
              <a:rPr lang="en-GB" sz="900" b="1" dirty="0">
                <a:latin typeface="NeueHaasGroteskText Pro" panose="020B0504020202020204" pitchFamily="34" charset="77"/>
              </a:rPr>
            </a:br>
            <a:r>
              <a:rPr lang="en-GB" sz="900" b="1" dirty="0">
                <a:latin typeface="NeueHaasGroteskText Pro" panose="020B0504020202020204" pitchFamily="34" charset="77"/>
              </a:rPr>
              <a:t>for your business</a:t>
            </a:r>
          </a:p>
          <a:p>
            <a:pPr marL="171450" indent="-171450">
              <a:spcAft>
                <a:spcPts val="400"/>
              </a:spcAft>
              <a:buFont typeface="Arial" panose="020B0604020202020204" pitchFamily="34" charset="0"/>
              <a:buChar char="•"/>
            </a:pPr>
            <a:r>
              <a:rPr lang="en-GB" sz="800" dirty="0">
                <a:latin typeface="NeueHaasGroteskText Pro" panose="020B0504020202020204" pitchFamily="34" charset="77"/>
              </a:rPr>
              <a:t>Better customer experience for victims of fraud</a:t>
            </a:r>
          </a:p>
          <a:p>
            <a:pPr marL="171450" indent="-171450">
              <a:spcAft>
                <a:spcPts val="400"/>
              </a:spcAft>
              <a:buFont typeface="Arial" panose="020B0604020202020204" pitchFamily="34" charset="0"/>
              <a:buChar char="•"/>
            </a:pPr>
            <a:r>
              <a:rPr lang="en-GB" sz="800" dirty="0">
                <a:latin typeface="NeueHaasGroteskText Pro" panose="020B0504020202020204" pitchFamily="34" charset="77"/>
              </a:rPr>
              <a:t>Improves your reputation and Net Promoter Score (NPS)</a:t>
            </a:r>
          </a:p>
          <a:p>
            <a:pPr marL="171450" indent="-171450">
              <a:spcAft>
                <a:spcPts val="400"/>
              </a:spcAft>
              <a:buFont typeface="Arial" panose="020B0604020202020204" pitchFamily="34" charset="0"/>
              <a:buChar char="•"/>
            </a:pPr>
            <a:r>
              <a:rPr lang="en-GB" sz="800" dirty="0">
                <a:latin typeface="NeueHaasGroteskText Pro" panose="020B0504020202020204" pitchFamily="34" charset="77"/>
              </a:rPr>
              <a:t>Optimise your resources    	</a:t>
            </a:r>
          </a:p>
          <a:p>
            <a:pPr marL="171450" indent="-171450">
              <a:spcAft>
                <a:spcPts val="400"/>
              </a:spcAft>
              <a:buFont typeface="Arial" panose="020B0604020202020204" pitchFamily="34" charset="0"/>
              <a:buChar char="•"/>
            </a:pPr>
            <a:r>
              <a:rPr lang="en-GB" sz="800" dirty="0">
                <a:latin typeface="NeueHaasGroteskText Pro" panose="020B0504020202020204" pitchFamily="34" charset="77"/>
              </a:rPr>
              <a:t>Helps to disrupt criminal organisations</a:t>
            </a:r>
          </a:p>
        </p:txBody>
      </p:sp>
      <p:sp>
        <p:nvSpPr>
          <p:cNvPr id="24" name="TextBox 23">
            <a:extLst>
              <a:ext uri="{FF2B5EF4-FFF2-40B4-BE49-F238E27FC236}">
                <a16:creationId xmlns:a16="http://schemas.microsoft.com/office/drawing/2014/main" id="{CAE1F55D-1CA1-42C0-746C-CD9854BE7EC5}"/>
              </a:ext>
            </a:extLst>
          </p:cNvPr>
          <p:cNvSpPr txBox="1"/>
          <p:nvPr/>
        </p:nvSpPr>
        <p:spPr>
          <a:xfrm>
            <a:off x="239825" y="6848175"/>
            <a:ext cx="1848785" cy="230832"/>
          </a:xfrm>
          <a:prstGeom prst="rect">
            <a:avLst/>
          </a:prstGeom>
          <a:noFill/>
        </p:spPr>
        <p:txBody>
          <a:bodyPr wrap="square" rtlCol="0">
            <a:spAutoFit/>
          </a:bodyPr>
          <a:lstStyle/>
          <a:p>
            <a:r>
              <a:rPr lang="en-GB" sz="900" b="1" dirty="0">
                <a:latin typeface="NeueHaasGroteskText Pro" panose="020B0504020202020204" pitchFamily="34" charset="77"/>
              </a:rPr>
              <a:t>CYBERCRIME COMPLAINT™</a:t>
            </a:r>
            <a:endParaRPr lang="en-GB" sz="900" dirty="0"/>
          </a:p>
        </p:txBody>
      </p:sp>
      <p:sp>
        <p:nvSpPr>
          <p:cNvPr id="25" name="TextBox 24">
            <a:extLst>
              <a:ext uri="{FF2B5EF4-FFF2-40B4-BE49-F238E27FC236}">
                <a16:creationId xmlns:a16="http://schemas.microsoft.com/office/drawing/2014/main" id="{2C088AD1-BA44-2567-7477-B5473C1714DE}"/>
              </a:ext>
            </a:extLst>
          </p:cNvPr>
          <p:cNvSpPr txBox="1"/>
          <p:nvPr/>
        </p:nvSpPr>
        <p:spPr>
          <a:xfrm>
            <a:off x="239825" y="8125364"/>
            <a:ext cx="2345563" cy="230832"/>
          </a:xfrm>
          <a:prstGeom prst="rect">
            <a:avLst/>
          </a:prstGeom>
          <a:noFill/>
        </p:spPr>
        <p:txBody>
          <a:bodyPr wrap="square" rtlCol="0">
            <a:spAutoFit/>
          </a:bodyPr>
          <a:lstStyle/>
          <a:p>
            <a:r>
              <a:rPr lang="en-GB" sz="900" dirty="0">
                <a:latin typeface="NeueHaasGroteskText Pro" panose="020B0504020202020204" pitchFamily="34" charset="77"/>
              </a:rPr>
              <a:t>Add</a:t>
            </a:r>
            <a:r>
              <a:rPr lang="en-GB" sz="900" b="1" dirty="0">
                <a:latin typeface="NeueHaasGroteskText Pro" panose="020B0504020202020204" pitchFamily="34" charset="77"/>
              </a:rPr>
              <a:t> CYBERCRIME WATCHLIST™ API</a:t>
            </a:r>
            <a:endParaRPr lang="en-GB" sz="900" dirty="0"/>
          </a:p>
        </p:txBody>
      </p:sp>
      <p:cxnSp>
        <p:nvCxnSpPr>
          <p:cNvPr id="26" name="Straight Connector 25">
            <a:extLst>
              <a:ext uri="{FF2B5EF4-FFF2-40B4-BE49-F238E27FC236}">
                <a16:creationId xmlns:a16="http://schemas.microsoft.com/office/drawing/2014/main" id="{88067D88-F5E7-C394-306C-7573AF2EA688}"/>
              </a:ext>
            </a:extLst>
          </p:cNvPr>
          <p:cNvCxnSpPr>
            <a:cxnSpLocks/>
          </p:cNvCxnSpPr>
          <p:nvPr/>
        </p:nvCxnSpPr>
        <p:spPr>
          <a:xfrm>
            <a:off x="303282" y="6638828"/>
            <a:ext cx="625143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8EE6F59-5FAD-B274-5772-07533CE545D9}"/>
              </a:ext>
            </a:extLst>
          </p:cNvPr>
          <p:cNvCxnSpPr>
            <a:cxnSpLocks/>
          </p:cNvCxnSpPr>
          <p:nvPr/>
        </p:nvCxnSpPr>
        <p:spPr>
          <a:xfrm>
            <a:off x="318692" y="7938118"/>
            <a:ext cx="624116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ED93AA9-9E65-D3A1-DC0B-364396AFF336}"/>
              </a:ext>
            </a:extLst>
          </p:cNvPr>
          <p:cNvSpPr txBox="1"/>
          <p:nvPr/>
        </p:nvSpPr>
        <p:spPr>
          <a:xfrm>
            <a:off x="242281" y="9102824"/>
            <a:ext cx="2766255" cy="323165"/>
          </a:xfrm>
          <a:prstGeom prst="rect">
            <a:avLst/>
          </a:prstGeom>
          <a:noFill/>
        </p:spPr>
        <p:txBody>
          <a:bodyPr wrap="square" rtlCol="0">
            <a:spAutoFit/>
          </a:bodyPr>
          <a:lstStyle/>
          <a:p>
            <a:r>
              <a:rPr lang="en-GB" sz="500" baseline="30000" dirty="0">
                <a:latin typeface="NeueHaasGroteskText Pro" panose="020B0504020202020204" pitchFamily="34" charset="77"/>
              </a:rPr>
              <a:t>1</a:t>
            </a:r>
            <a:r>
              <a:rPr lang="en-GB" sz="500" dirty="0">
                <a:latin typeface="NeueHaasGroteskText Pro" panose="020B0504020202020204" pitchFamily="34" charset="77"/>
              </a:rPr>
              <a:t>https://www.ic3.gov/Media/PDF/</a:t>
            </a:r>
            <a:r>
              <a:rPr lang="en-GB" sz="500" dirty="0" err="1">
                <a:latin typeface="NeueHaasGroteskText Pro" panose="020B0504020202020204" pitchFamily="34" charset="77"/>
              </a:rPr>
              <a:t>AnnualReport</a:t>
            </a:r>
            <a:r>
              <a:rPr lang="en-GB" sz="500" dirty="0">
                <a:latin typeface="NeueHaasGroteskText Pro" panose="020B0504020202020204" pitchFamily="34" charset="77"/>
              </a:rPr>
              <a:t>/2021_IC3Report.pdf</a:t>
            </a:r>
          </a:p>
          <a:p>
            <a:r>
              <a:rPr lang="en-GB" sz="500" baseline="30000" dirty="0">
                <a:latin typeface="NeueHaasGroteskText Pro" panose="020B0504020202020204" pitchFamily="34" charset="77"/>
              </a:rPr>
              <a:t>2</a:t>
            </a:r>
            <a:r>
              <a:rPr lang="en-GB" sz="500" dirty="0">
                <a:latin typeface="NeueHaasGroteskText Pro" panose="020B0504020202020204" pitchFamily="34" charset="77"/>
              </a:rPr>
              <a:t>https://</a:t>
            </a:r>
            <a:r>
              <a:rPr lang="en-GB" sz="500" dirty="0" err="1">
                <a:latin typeface="NeueHaasGroteskText Pro" panose="020B0504020202020204" pitchFamily="34" charset="77"/>
              </a:rPr>
              <a:t>www.ukfinance.org.uk</a:t>
            </a:r>
            <a:r>
              <a:rPr lang="en-GB" sz="500" dirty="0">
                <a:latin typeface="NeueHaasGroteskText Pro" panose="020B0504020202020204" pitchFamily="34" charset="77"/>
              </a:rPr>
              <a:t>/system/files/Half-year-fraud-update-2021-FINAL.pdf</a:t>
            </a:r>
          </a:p>
          <a:p>
            <a:r>
              <a:rPr lang="en-GB" sz="500" baseline="30000" dirty="0">
                <a:latin typeface="NeueHaasGroteskText Pro" panose="020B0504020202020204" pitchFamily="34" charset="77"/>
              </a:rPr>
              <a:t>3</a:t>
            </a:r>
            <a:r>
              <a:rPr lang="en-GB" sz="500" dirty="0">
                <a:latin typeface="NeueHaasGroteskText Pro" panose="020B0504020202020204" pitchFamily="34" charset="77"/>
              </a:rPr>
              <a:t>Small subscription thereafter</a:t>
            </a:r>
            <a:endParaRPr lang="en-GB" sz="500" dirty="0"/>
          </a:p>
        </p:txBody>
      </p:sp>
      <p:sp>
        <p:nvSpPr>
          <p:cNvPr id="29" name="TextBox 28">
            <a:extLst>
              <a:ext uri="{FF2B5EF4-FFF2-40B4-BE49-F238E27FC236}">
                <a16:creationId xmlns:a16="http://schemas.microsoft.com/office/drawing/2014/main" id="{5329B69B-6E13-A449-40D1-397539D8C7CC}"/>
              </a:ext>
            </a:extLst>
          </p:cNvPr>
          <p:cNvSpPr txBox="1"/>
          <p:nvPr/>
        </p:nvSpPr>
        <p:spPr>
          <a:xfrm>
            <a:off x="2712055" y="8124809"/>
            <a:ext cx="3744282" cy="1001877"/>
          </a:xfrm>
          <a:prstGeom prst="rect">
            <a:avLst/>
          </a:prstGeom>
          <a:noFill/>
        </p:spPr>
        <p:txBody>
          <a:bodyPr wrap="square" rtlCol="0">
            <a:spAutoFit/>
          </a:bodyPr>
          <a:lstStyle/>
          <a:p>
            <a:pPr>
              <a:lnSpc>
                <a:spcPts val="1200"/>
              </a:lnSpc>
              <a:spcAft>
                <a:spcPts val="200"/>
              </a:spcAft>
            </a:pPr>
            <a:r>
              <a:rPr lang="en-GB" sz="800" dirty="0">
                <a:latin typeface="NeueHaasGroteskText Pro" panose="020B0504020202020204" pitchFamily="34" charset="77"/>
              </a:rPr>
              <a:t>as part of your fraud and financial crime strategy to further mitigate </a:t>
            </a:r>
            <a:br>
              <a:rPr lang="en-GB" sz="800" dirty="0">
                <a:latin typeface="NeueHaasGroteskText Pro" panose="020B0504020202020204" pitchFamily="34" charset="77"/>
              </a:rPr>
            </a:br>
            <a:r>
              <a:rPr lang="en-GB" sz="800" dirty="0">
                <a:latin typeface="NeueHaasGroteskText Pro" panose="020B0504020202020204" pitchFamily="34" charset="77"/>
              </a:rPr>
              <a:t>against fraudsters: </a:t>
            </a:r>
          </a:p>
          <a:p>
            <a:pPr indent="-171450">
              <a:lnSpc>
                <a:spcPts val="1200"/>
              </a:lnSpc>
              <a:spcAft>
                <a:spcPts val="400"/>
              </a:spcAft>
              <a:buFont typeface="Arial" panose="020B0604020202020204" pitchFamily="34" charset="0"/>
              <a:buChar char="•"/>
            </a:pPr>
            <a:r>
              <a:rPr lang="en-GB" sz="800" dirty="0">
                <a:latin typeface="NeueHaasGroteskText Pro" panose="020B0504020202020204" pitchFamily="34" charset="77"/>
              </a:rPr>
              <a:t>account opening</a:t>
            </a:r>
          </a:p>
          <a:p>
            <a:pPr indent="-171450">
              <a:lnSpc>
                <a:spcPts val="1200"/>
              </a:lnSpc>
              <a:spcAft>
                <a:spcPts val="400"/>
              </a:spcAft>
              <a:buFont typeface="Arial" panose="020B0604020202020204" pitchFamily="34" charset="0"/>
              <a:buChar char="•"/>
            </a:pPr>
            <a:r>
              <a:rPr lang="en-GB" sz="800" dirty="0">
                <a:latin typeface="NeueHaasGroteskText Pro" panose="020B0504020202020204" pitchFamily="34" charset="77"/>
              </a:rPr>
              <a:t>mule accounts</a:t>
            </a:r>
          </a:p>
          <a:p>
            <a:pPr indent="-171450">
              <a:lnSpc>
                <a:spcPts val="1200"/>
              </a:lnSpc>
              <a:spcAft>
                <a:spcPts val="400"/>
              </a:spcAft>
              <a:buFont typeface="Arial" panose="020B0604020202020204" pitchFamily="34" charset="0"/>
              <a:buChar char="•"/>
            </a:pPr>
            <a:r>
              <a:rPr lang="en-GB" sz="800" dirty="0">
                <a:latin typeface="NeueHaasGroteskText Pro" panose="020B0504020202020204" pitchFamily="34" charset="77"/>
              </a:rPr>
              <a:t>preventing transfers to known fraudulent accounts</a:t>
            </a:r>
          </a:p>
        </p:txBody>
      </p:sp>
    </p:spTree>
    <p:extLst>
      <p:ext uri="{BB962C8B-B14F-4D97-AF65-F5344CB8AC3E}">
        <p14:creationId xmlns:p14="http://schemas.microsoft.com/office/powerpoint/2010/main" val="36706647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6166</TotalTime>
  <Words>513</Words>
  <Application>Microsoft Office PowerPoint</Application>
  <PresentationFormat>A4 Paper (210x297 mm)</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NeueHaasGroteskText Pro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Queenborough</dc:creator>
  <cp:lastModifiedBy>Robert tharle</cp:lastModifiedBy>
  <cp:revision>12</cp:revision>
  <dcterms:created xsi:type="dcterms:W3CDTF">2022-04-20T09:01:05Z</dcterms:created>
  <dcterms:modified xsi:type="dcterms:W3CDTF">2022-09-22T06:59:52Z</dcterms:modified>
</cp:coreProperties>
</file>