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EB8D"/>
    <a:srgbClr val="02F1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8AC0C1-D8B4-4DA8-8E2E-F72269604221}" v="1" dt="2022-09-22T05:47:59.9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2381"/>
  </p:normalViewPr>
  <p:slideViewPr>
    <p:cSldViewPr snapToGrid="0" snapToObjects="1" showGuides="1">
      <p:cViewPr varScale="1">
        <p:scale>
          <a:sx n="79" d="100"/>
          <a:sy n="79" d="100"/>
        </p:scale>
        <p:origin x="2268" y="8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Tharle" userId="6dbe73ff-de6f-4498-9131-38ba0c508dc0" providerId="ADAL" clId="{4A8AC0C1-D8B4-4DA8-8E2E-F72269604221}"/>
    <pc:docChg chg="undo custSel delSld modSld modMainMaster">
      <pc:chgData name="Rob Tharle" userId="6dbe73ff-de6f-4498-9131-38ba0c508dc0" providerId="ADAL" clId="{4A8AC0C1-D8B4-4DA8-8E2E-F72269604221}" dt="2022-09-22T08:34:28.578" v="24" actId="108"/>
      <pc:docMkLst>
        <pc:docMk/>
      </pc:docMkLst>
      <pc:sldChg chg="modSp mod">
        <pc:chgData name="Rob Tharle" userId="6dbe73ff-de6f-4498-9131-38ba0c508dc0" providerId="ADAL" clId="{4A8AC0C1-D8B4-4DA8-8E2E-F72269604221}" dt="2022-09-22T08:34:28.578" v="24" actId="108"/>
        <pc:sldMkLst>
          <pc:docMk/>
          <pc:sldMk cId="3670664723" sldId="256"/>
        </pc:sldMkLst>
        <pc:spChg chg="mod">
          <ac:chgData name="Rob Tharle" userId="6dbe73ff-de6f-4498-9131-38ba0c508dc0" providerId="ADAL" clId="{4A8AC0C1-D8B4-4DA8-8E2E-F72269604221}" dt="2022-09-22T08:32:57.938" v="12" actId="5793"/>
          <ac:spMkLst>
            <pc:docMk/>
            <pc:sldMk cId="3670664723" sldId="256"/>
            <ac:spMk id="4" creationId="{A7BF2C56-D73A-967F-281A-3C86FEAAA5B5}"/>
          </ac:spMkLst>
        </pc:spChg>
        <pc:spChg chg="mod">
          <ac:chgData name="Rob Tharle" userId="6dbe73ff-de6f-4498-9131-38ba0c508dc0" providerId="ADAL" clId="{4A8AC0C1-D8B4-4DA8-8E2E-F72269604221}" dt="2022-09-22T08:34:00.753" v="20" actId="20577"/>
          <ac:spMkLst>
            <pc:docMk/>
            <pc:sldMk cId="3670664723" sldId="256"/>
            <ac:spMk id="5" creationId="{1617D5FC-3192-5BA7-8977-55C11DF21669}"/>
          </ac:spMkLst>
        </pc:spChg>
        <pc:spChg chg="mod">
          <ac:chgData name="Rob Tharle" userId="6dbe73ff-de6f-4498-9131-38ba0c508dc0" providerId="ADAL" clId="{4A8AC0C1-D8B4-4DA8-8E2E-F72269604221}" dt="2022-09-22T08:34:28.578" v="24" actId="108"/>
          <ac:spMkLst>
            <pc:docMk/>
            <pc:sldMk cId="3670664723" sldId="256"/>
            <ac:spMk id="7" creationId="{E1046C2F-4362-BCB4-2225-071076691D2B}"/>
          </ac:spMkLst>
        </pc:spChg>
      </pc:sldChg>
      <pc:sldChg chg="del">
        <pc:chgData name="Rob Tharle" userId="6dbe73ff-de6f-4498-9131-38ba0c508dc0" providerId="ADAL" clId="{4A8AC0C1-D8B4-4DA8-8E2E-F72269604221}" dt="2022-09-22T05:47:18.733" v="0" actId="47"/>
        <pc:sldMkLst>
          <pc:docMk/>
          <pc:sldMk cId="2148089331" sldId="257"/>
        </pc:sldMkLst>
      </pc:sldChg>
      <pc:sldMasterChg chg="modSldLayout">
        <pc:chgData name="Rob Tharle" userId="6dbe73ff-de6f-4498-9131-38ba0c508dc0" providerId="ADAL" clId="{4A8AC0C1-D8B4-4DA8-8E2E-F72269604221}" dt="2022-09-22T05:47:59.989" v="2"/>
        <pc:sldMasterMkLst>
          <pc:docMk/>
          <pc:sldMasterMk cId="2437682428" sldId="2147483660"/>
        </pc:sldMasterMkLst>
        <pc:sldLayoutChg chg="addSp delSp modSp mod">
          <pc:chgData name="Rob Tharle" userId="6dbe73ff-de6f-4498-9131-38ba0c508dc0" providerId="ADAL" clId="{4A8AC0C1-D8B4-4DA8-8E2E-F72269604221}" dt="2022-09-22T05:47:59.989" v="2"/>
          <pc:sldLayoutMkLst>
            <pc:docMk/>
            <pc:sldMasterMk cId="2437682428" sldId="2147483660"/>
            <pc:sldLayoutMk cId="4104797333" sldId="2147483667"/>
          </pc:sldLayoutMkLst>
          <pc:spChg chg="add mod">
            <ac:chgData name="Rob Tharle" userId="6dbe73ff-de6f-4498-9131-38ba0c508dc0" providerId="ADAL" clId="{4A8AC0C1-D8B4-4DA8-8E2E-F72269604221}" dt="2022-09-22T05:47:59.989" v="2"/>
            <ac:spMkLst>
              <pc:docMk/>
              <pc:sldMasterMk cId="2437682428" sldId="2147483660"/>
              <pc:sldLayoutMk cId="4104797333" sldId="2147483667"/>
              <ac:spMk id="4" creationId="{3B430AEF-BB3F-87B1-E326-B118D2819DE7}"/>
            </ac:spMkLst>
          </pc:spChg>
          <pc:spChg chg="add mod">
            <ac:chgData name="Rob Tharle" userId="6dbe73ff-de6f-4498-9131-38ba0c508dc0" providerId="ADAL" clId="{4A8AC0C1-D8B4-4DA8-8E2E-F72269604221}" dt="2022-09-22T05:47:59.989" v="2"/>
            <ac:spMkLst>
              <pc:docMk/>
              <pc:sldMasterMk cId="2437682428" sldId="2147483660"/>
              <pc:sldLayoutMk cId="4104797333" sldId="2147483667"/>
              <ac:spMk id="5" creationId="{05B0FF9B-58DA-3132-52C8-1FE570B4B47E}"/>
            </ac:spMkLst>
          </pc:spChg>
          <pc:spChg chg="add mod">
            <ac:chgData name="Rob Tharle" userId="6dbe73ff-de6f-4498-9131-38ba0c508dc0" providerId="ADAL" clId="{4A8AC0C1-D8B4-4DA8-8E2E-F72269604221}" dt="2022-09-22T05:47:59.989" v="2"/>
            <ac:spMkLst>
              <pc:docMk/>
              <pc:sldMasterMk cId="2437682428" sldId="2147483660"/>
              <pc:sldLayoutMk cId="4104797333" sldId="2147483667"/>
              <ac:spMk id="6" creationId="{8B54E62D-DEEF-0005-1E72-950CBBBBB3B8}"/>
            </ac:spMkLst>
          </pc:spChg>
          <pc:spChg chg="add mod">
            <ac:chgData name="Rob Tharle" userId="6dbe73ff-de6f-4498-9131-38ba0c508dc0" providerId="ADAL" clId="{4A8AC0C1-D8B4-4DA8-8E2E-F72269604221}" dt="2022-09-22T05:47:59.989" v="2"/>
            <ac:spMkLst>
              <pc:docMk/>
              <pc:sldMasterMk cId="2437682428" sldId="2147483660"/>
              <pc:sldLayoutMk cId="4104797333" sldId="2147483667"/>
              <ac:spMk id="7" creationId="{BED0D5D2-48DD-343F-76AC-324EF7420D5B}"/>
            </ac:spMkLst>
          </pc:spChg>
          <pc:picChg chg="add mod">
            <ac:chgData name="Rob Tharle" userId="6dbe73ff-de6f-4498-9131-38ba0c508dc0" providerId="ADAL" clId="{4A8AC0C1-D8B4-4DA8-8E2E-F72269604221}" dt="2022-09-22T05:47:59.989" v="2"/>
            <ac:picMkLst>
              <pc:docMk/>
              <pc:sldMasterMk cId="2437682428" sldId="2147483660"/>
              <pc:sldLayoutMk cId="4104797333" sldId="2147483667"/>
              <ac:picMk id="2" creationId="{ECD0DBD0-F8FD-EBDE-39B0-8FFA676A3B5A}"/>
            </ac:picMkLst>
          </pc:picChg>
          <pc:picChg chg="del">
            <ac:chgData name="Rob Tharle" userId="6dbe73ff-de6f-4498-9131-38ba0c508dc0" providerId="ADAL" clId="{4A8AC0C1-D8B4-4DA8-8E2E-F72269604221}" dt="2022-09-22T05:47:58.954" v="1" actId="478"/>
            <ac:picMkLst>
              <pc:docMk/>
              <pc:sldMasterMk cId="2437682428" sldId="2147483660"/>
              <pc:sldLayoutMk cId="4104797333" sldId="2147483667"/>
              <ac:picMk id="3" creationId="{0208353C-C335-E891-A889-44F1C7D1DCD5}"/>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4DC6D-CD9A-0D4E-A022-549C1293ED15}" type="datetimeFigureOut">
              <a:rPr lang="en-GB" smtClean="0"/>
              <a:t>22/09/2022</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16ED76-D591-C948-893E-58B148611B2D}" type="slidenum">
              <a:rPr lang="en-GB" smtClean="0"/>
              <a:t>‹#›</a:t>
            </a:fld>
            <a:endParaRPr lang="en-GB"/>
          </a:p>
        </p:txBody>
      </p:sp>
    </p:spTree>
    <p:extLst>
      <p:ext uri="{BB962C8B-B14F-4D97-AF65-F5344CB8AC3E}">
        <p14:creationId xmlns:p14="http://schemas.microsoft.com/office/powerpoint/2010/main" val="1720861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D16ED76-D591-C948-893E-58B148611B2D}" type="slidenum">
              <a:rPr lang="en-GB" smtClean="0"/>
              <a:t>1</a:t>
            </a:fld>
            <a:endParaRPr lang="en-GB"/>
          </a:p>
        </p:txBody>
      </p:sp>
    </p:spTree>
    <p:extLst>
      <p:ext uri="{BB962C8B-B14F-4D97-AF65-F5344CB8AC3E}">
        <p14:creationId xmlns:p14="http://schemas.microsoft.com/office/powerpoint/2010/main" val="22781122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EFFE436-E5DA-EC9E-66D1-9EDC05DC0514}"/>
              </a:ext>
            </a:extLst>
          </p:cNvPr>
          <p:cNvSpPr/>
          <p:nvPr userDrawn="1"/>
        </p:nvSpPr>
        <p:spPr>
          <a:xfrm>
            <a:off x="0" y="9456000"/>
            <a:ext cx="6858000" cy="45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TextBox 15">
            <a:extLst>
              <a:ext uri="{FF2B5EF4-FFF2-40B4-BE49-F238E27FC236}">
                <a16:creationId xmlns:a16="http://schemas.microsoft.com/office/drawing/2014/main" id="{2F24CF2D-EEEC-541D-914D-715FE629324C}"/>
              </a:ext>
            </a:extLst>
          </p:cNvPr>
          <p:cNvSpPr txBox="1"/>
          <p:nvPr userDrawn="1"/>
        </p:nvSpPr>
        <p:spPr>
          <a:xfrm>
            <a:off x="235152" y="9519145"/>
            <a:ext cx="2818213" cy="307777"/>
          </a:xfrm>
          <a:prstGeom prst="rect">
            <a:avLst/>
          </a:prstGeom>
          <a:noFill/>
        </p:spPr>
        <p:txBody>
          <a:bodyPr wrap="square" rtlCol="0">
            <a:spAutoFit/>
          </a:bodyPr>
          <a:lstStyle/>
          <a:p>
            <a:r>
              <a:rPr lang="en-GB" sz="700" b="1" dirty="0">
                <a:solidFill>
                  <a:schemeClr val="bg1"/>
                </a:solidFill>
                <a:latin typeface="NeueHaasGroteskText Pro" panose="020B0504020202020204" pitchFamily="34" charset="77"/>
              </a:rPr>
              <a:t>Contact us at </a:t>
            </a:r>
            <a:r>
              <a:rPr lang="en-GB" sz="700" dirty="0" err="1">
                <a:solidFill>
                  <a:schemeClr val="bg1"/>
                </a:solidFill>
                <a:latin typeface="NeueHaasGroteskText Pro" panose="020B0504020202020204" pitchFamily="34" charset="77"/>
              </a:rPr>
              <a:t>mail@cybera.io</a:t>
            </a:r>
            <a:r>
              <a:rPr lang="en-GB" sz="700" dirty="0">
                <a:solidFill>
                  <a:schemeClr val="bg1"/>
                </a:solidFill>
                <a:latin typeface="NeueHaasGroteskText Pro" panose="020B0504020202020204" pitchFamily="34" charset="77"/>
              </a:rPr>
              <a:t> </a:t>
            </a:r>
          </a:p>
          <a:p>
            <a:r>
              <a:rPr lang="en-GB" sz="700" b="1" dirty="0">
                <a:solidFill>
                  <a:schemeClr val="bg1"/>
                </a:solidFill>
                <a:latin typeface="NeueHaasGroteskText Pro" panose="020B0504020202020204" pitchFamily="34" charset="77"/>
              </a:rPr>
              <a:t>Visit our website at </a:t>
            </a:r>
            <a:r>
              <a:rPr lang="en-GB" sz="700" dirty="0" err="1">
                <a:solidFill>
                  <a:schemeClr val="bg1"/>
                </a:solidFill>
                <a:latin typeface="NeueHaasGroteskText Pro" panose="020B0504020202020204" pitchFamily="34" charset="77"/>
              </a:rPr>
              <a:t>www.cybera.io</a:t>
            </a:r>
            <a:endParaRPr lang="en-GB" sz="700" dirty="0">
              <a:solidFill>
                <a:schemeClr val="bg1"/>
              </a:solidFill>
            </a:endParaRPr>
          </a:p>
        </p:txBody>
      </p:sp>
      <p:pic>
        <p:nvPicPr>
          <p:cNvPr id="2" name="62552B57-401F-4031-AB06-1961894B0F19">
            <a:extLst>
              <a:ext uri="{FF2B5EF4-FFF2-40B4-BE49-F238E27FC236}">
                <a16:creationId xmlns:a16="http://schemas.microsoft.com/office/drawing/2014/main" id="{ECD0DBD0-F8FD-EBDE-39B0-8FFA676A3B5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35153" y="79078"/>
            <a:ext cx="1142092" cy="1142092"/>
          </a:xfrm>
          <a:prstGeom prst="rect">
            <a:avLst/>
          </a:prstGeom>
          <a:solidFill>
            <a:schemeClr val="bg1"/>
          </a:solidFill>
          <a:ln w="9525">
            <a:solidFill>
              <a:schemeClr val="bg1"/>
            </a:solidFill>
            <a:miter lim="800000"/>
            <a:headEnd/>
            <a:tailEnd/>
          </a:ln>
        </p:spPr>
      </p:pic>
      <p:sp>
        <p:nvSpPr>
          <p:cNvPr id="4" name="Rectangle 3">
            <a:extLst>
              <a:ext uri="{FF2B5EF4-FFF2-40B4-BE49-F238E27FC236}">
                <a16:creationId xmlns:a16="http://schemas.microsoft.com/office/drawing/2014/main" id="{3B430AEF-BB3F-87B1-E326-B118D2819DE7}"/>
              </a:ext>
            </a:extLst>
          </p:cNvPr>
          <p:cNvSpPr/>
          <p:nvPr userDrawn="1"/>
        </p:nvSpPr>
        <p:spPr>
          <a:xfrm>
            <a:off x="1264356" y="79078"/>
            <a:ext cx="442181" cy="11420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05B0FF9B-58DA-3132-52C8-1FE570B4B47E}"/>
              </a:ext>
            </a:extLst>
          </p:cNvPr>
          <p:cNvSpPr/>
          <p:nvPr userDrawn="1"/>
        </p:nvSpPr>
        <p:spPr>
          <a:xfrm>
            <a:off x="52616" y="1035709"/>
            <a:ext cx="1471384" cy="450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8B54E62D-DEEF-0005-1E72-950CBBBBB3B8}"/>
              </a:ext>
            </a:extLst>
          </p:cNvPr>
          <p:cNvSpPr/>
          <p:nvPr userDrawn="1"/>
        </p:nvSpPr>
        <p:spPr>
          <a:xfrm>
            <a:off x="0" y="79078"/>
            <a:ext cx="309488" cy="11420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BED0D5D2-48DD-343F-76AC-324EF7420D5B}"/>
              </a:ext>
            </a:extLst>
          </p:cNvPr>
          <p:cNvSpPr/>
          <p:nvPr userDrawn="1"/>
        </p:nvSpPr>
        <p:spPr>
          <a:xfrm>
            <a:off x="28653" y="129250"/>
            <a:ext cx="1471384" cy="18683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104797333"/>
      </p:ext>
    </p:extLst>
  </p:cSld>
  <p:clrMapOvr>
    <a:masterClrMapping/>
  </p:clrMapOvr>
  <p:extLst>
    <p:ext uri="{DCECCB84-F9BA-43D5-87BE-67443E8EF086}">
      <p15:sldGuideLst xmlns:p15="http://schemas.microsoft.com/office/powerpoint/2012/main">
        <p15:guide id="1" pos="206" userDrawn="1">
          <p15:clr>
            <a:srgbClr val="FBAE40"/>
          </p15:clr>
        </p15:guide>
        <p15:guide id="2" orient="horz" pos="745" userDrawn="1">
          <p15:clr>
            <a:srgbClr val="FBAE40"/>
          </p15:clr>
        </p15:guide>
        <p15:guide id="3" orient="horz" pos="210" userDrawn="1">
          <p15:clr>
            <a:srgbClr val="FBAE40"/>
          </p15:clr>
        </p15:guide>
        <p15:guide id="5" pos="1766" userDrawn="1">
          <p15:clr>
            <a:srgbClr val="FBAE40"/>
          </p15:clr>
        </p15:guide>
        <p15:guide id="6" pos="2554" userDrawn="1">
          <p15:clr>
            <a:srgbClr val="FBAE40"/>
          </p15:clr>
        </p15:guide>
        <p15:guide id="7" pos="2636" userDrawn="1">
          <p15:clr>
            <a:srgbClr val="FBAE40"/>
          </p15:clr>
        </p15:guide>
        <p15:guide id="8" orient="horz" pos="5217" userDrawn="1">
          <p15:clr>
            <a:srgbClr val="FBAE40"/>
          </p15:clr>
        </p15:guide>
        <p15:guide id="9" orient="horz" pos="5002" userDrawn="1">
          <p15:clr>
            <a:srgbClr val="FBAE40"/>
          </p15:clr>
        </p15:guide>
        <p15:guide id="11" pos="2743" userDrawn="1">
          <p15:clr>
            <a:srgbClr val="FBAE40"/>
          </p15:clr>
        </p15:guide>
        <p15:guide id="12" pos="4126" userDrawn="1">
          <p15:clr>
            <a:srgbClr val="FBAE40"/>
          </p15:clr>
        </p15:guide>
        <p15:guide id="13" orient="horz" pos="5897" userDrawn="1">
          <p15:clr>
            <a:srgbClr val="FBAE40"/>
          </p15:clr>
        </p15:guide>
        <p15:guide id="14" orient="horz" pos="6091" userDrawn="1">
          <p15:clr>
            <a:srgbClr val="FBAE40"/>
          </p15:clr>
        </p15:guide>
        <p15:guide id="15" orient="horz" pos="1654" userDrawn="1">
          <p15:clr>
            <a:srgbClr val="FBAE40"/>
          </p15:clr>
        </p15:guide>
        <p15:guide id="16" orient="horz" pos="4181" userDrawn="1">
          <p15:clr>
            <a:srgbClr val="FBAE40"/>
          </p15:clr>
        </p15:guide>
        <p15:guide id="17" orient="horz" pos="4021" userDrawn="1">
          <p15:clr>
            <a:srgbClr val="FBAE40"/>
          </p15:clr>
        </p15:guide>
        <p15:guide id="18" orient="horz" pos="4413" userDrawn="1">
          <p15:clr>
            <a:srgbClr val="FBAE40"/>
          </p15:clr>
        </p15:guide>
        <p15:guide id="19" orient="horz" pos="3085"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5B9F313-5338-E044-B60D-B7F94C7DEF1E}" type="datetimeFigureOut">
              <a:rPr lang="en-GB" smtClean="0"/>
              <a:t>22/09/2022</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41FC450-310F-E143-8500-A304DF7CC7EC}" type="slidenum">
              <a:rPr lang="en-GB" smtClean="0"/>
              <a:t>‹#›</a:t>
            </a:fld>
            <a:endParaRPr lang="en-GB"/>
          </a:p>
        </p:txBody>
      </p:sp>
    </p:spTree>
    <p:extLst>
      <p:ext uri="{BB962C8B-B14F-4D97-AF65-F5344CB8AC3E}">
        <p14:creationId xmlns:p14="http://schemas.microsoft.com/office/powerpoint/2010/main" val="2437682428"/>
      </p:ext>
    </p:extLst>
  </p:cSld>
  <p:clrMap bg1="lt1" tx1="dk1" bg2="lt2" tx2="dk2" accent1="accent1" accent2="accent2" accent3="accent3" accent4="accent4" accent5="accent5" accent6="accent6" hlink="hlink" folHlink="folHlink"/>
  <p:sldLayoutIdLst>
    <p:sldLayoutId id="2147483667"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2899A33F-F4E2-60F8-13A7-A246145A4288}"/>
              </a:ext>
            </a:extLst>
          </p:cNvPr>
          <p:cNvSpPr txBox="1"/>
          <p:nvPr/>
        </p:nvSpPr>
        <p:spPr>
          <a:xfrm>
            <a:off x="5248415" y="9574232"/>
            <a:ext cx="1385830" cy="200055"/>
          </a:xfrm>
          <a:prstGeom prst="rect">
            <a:avLst/>
          </a:prstGeom>
          <a:noFill/>
        </p:spPr>
        <p:txBody>
          <a:bodyPr wrap="square" rtlCol="0">
            <a:spAutoFit/>
          </a:bodyPr>
          <a:lstStyle/>
          <a:p>
            <a:pPr algn="r"/>
            <a:r>
              <a:rPr lang="en-GB" sz="700" b="1" dirty="0">
                <a:solidFill>
                  <a:schemeClr val="bg1"/>
                </a:solidFill>
                <a:latin typeface="NeueHaasGroteskText Pro" panose="020B0504020202020204" pitchFamily="34" charset="77"/>
              </a:rPr>
              <a:t>© CYBERA 2022</a:t>
            </a:r>
            <a:endParaRPr lang="en-GB" sz="700" b="1" dirty="0">
              <a:solidFill>
                <a:schemeClr val="bg1"/>
              </a:solidFill>
            </a:endParaRPr>
          </a:p>
        </p:txBody>
      </p:sp>
      <p:sp>
        <p:nvSpPr>
          <p:cNvPr id="17" name="TextBox 16">
            <a:extLst>
              <a:ext uri="{FF2B5EF4-FFF2-40B4-BE49-F238E27FC236}">
                <a16:creationId xmlns:a16="http://schemas.microsoft.com/office/drawing/2014/main" id="{13549ABD-2BDF-3884-D4AE-C4E225A043F4}"/>
              </a:ext>
            </a:extLst>
          </p:cNvPr>
          <p:cNvSpPr txBox="1"/>
          <p:nvPr/>
        </p:nvSpPr>
        <p:spPr>
          <a:xfrm>
            <a:off x="239338" y="1116611"/>
            <a:ext cx="3540685" cy="1872307"/>
          </a:xfrm>
          <a:prstGeom prst="rect">
            <a:avLst/>
          </a:prstGeom>
          <a:noFill/>
        </p:spPr>
        <p:txBody>
          <a:bodyPr wrap="square" rtlCol="0">
            <a:spAutoFit/>
          </a:bodyPr>
          <a:lstStyle/>
          <a:p>
            <a:pPr>
              <a:spcAft>
                <a:spcPts val="200"/>
              </a:spcAft>
            </a:pPr>
            <a:r>
              <a:rPr lang="en-GB" sz="1000" b="1" dirty="0">
                <a:latin typeface="NeueHaasGroteskText Pro" panose="020B0504020202020204" pitchFamily="34" charset="77"/>
              </a:rPr>
              <a:t>CYBERCRIME COMPLAINT™</a:t>
            </a:r>
            <a:endParaRPr lang="en-GB" sz="1000" dirty="0">
              <a:latin typeface="NeueHaasGroteskText Pro" panose="020B0504020202020204" pitchFamily="34" charset="77"/>
            </a:endParaRPr>
          </a:p>
          <a:p>
            <a:r>
              <a:rPr lang="en-GB" sz="2000" b="1" dirty="0">
                <a:latin typeface="NeueHaasGroteskText Pro" panose="020B0504020202020204" pitchFamily="34" charset="77"/>
              </a:rPr>
              <a:t>Expert </a:t>
            </a:r>
            <a:r>
              <a:rPr lang="en-GB" sz="2000" b="1" dirty="0">
                <a:solidFill>
                  <a:srgbClr val="00EB8D"/>
                </a:solidFill>
                <a:latin typeface="NeueHaasGroteskText Pro" panose="020B0504020202020204" pitchFamily="34" charset="77"/>
              </a:rPr>
              <a:t>victim support </a:t>
            </a:r>
          </a:p>
          <a:p>
            <a:r>
              <a:rPr lang="en-GB" sz="2000" b="1" dirty="0">
                <a:latin typeface="NeueHaasGroteskText Pro" panose="020B0504020202020204" pitchFamily="34" charset="77"/>
              </a:rPr>
              <a:t>when your customers</a:t>
            </a:r>
            <a:br>
              <a:rPr lang="en-GB" sz="2000" b="1" dirty="0">
                <a:latin typeface="NeueHaasGroteskText Pro" panose="020B0504020202020204" pitchFamily="34" charset="77"/>
              </a:rPr>
            </a:br>
            <a:r>
              <a:rPr lang="en-GB" sz="2000" b="1" dirty="0">
                <a:latin typeface="NeueHaasGroteskText Pro" panose="020B0504020202020204" pitchFamily="34" charset="77"/>
              </a:rPr>
              <a:t>need it most </a:t>
            </a:r>
          </a:p>
          <a:p>
            <a:r>
              <a:rPr lang="en-GB" sz="1200" b="1" dirty="0">
                <a:solidFill>
                  <a:srgbClr val="000000"/>
                </a:solidFill>
                <a:latin typeface="FT Base x CYBERA Regular"/>
                <a:cs typeface="Calibri" panose="020F0502020204030204" pitchFamily="34" charset="0"/>
              </a:rPr>
              <a:t>Cybercrime reporting and coordinated global response to recover stolen funds</a:t>
            </a:r>
          </a:p>
          <a:p>
            <a:endParaRPr lang="en-GB" sz="2000" b="1" dirty="0">
              <a:latin typeface="NeueHaasGroteskText Pro" panose="020B0504020202020204" pitchFamily="34" charset="77"/>
            </a:endParaRPr>
          </a:p>
        </p:txBody>
      </p:sp>
      <p:sp>
        <p:nvSpPr>
          <p:cNvPr id="2" name="Rectangle 1">
            <a:extLst>
              <a:ext uri="{FF2B5EF4-FFF2-40B4-BE49-F238E27FC236}">
                <a16:creationId xmlns:a16="http://schemas.microsoft.com/office/drawing/2014/main" id="{E44AC964-7A0F-839B-6967-9436D47A9742}"/>
              </a:ext>
            </a:extLst>
          </p:cNvPr>
          <p:cNvSpPr/>
          <p:nvPr/>
        </p:nvSpPr>
        <p:spPr>
          <a:xfrm>
            <a:off x="239075" y="2765297"/>
            <a:ext cx="6319565" cy="1979696"/>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28C622AF-478C-4D53-07FF-5FBB6049383C}"/>
              </a:ext>
            </a:extLst>
          </p:cNvPr>
          <p:cNvSpPr/>
          <p:nvPr/>
        </p:nvSpPr>
        <p:spPr>
          <a:xfrm>
            <a:off x="239075" y="4976667"/>
            <a:ext cx="6319565" cy="2026033"/>
          </a:xfrm>
          <a:prstGeom prst="rect">
            <a:avLst/>
          </a:prstGeom>
          <a:solidFill>
            <a:srgbClr val="00EB8D"/>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000" dirty="0">
              <a:solidFill>
                <a:schemeClr val="tx1"/>
              </a:solidFill>
              <a:latin typeface="NeueHaasGroteskText Pro" panose="020B0504020202020204" pitchFamily="34" charset="77"/>
            </a:endParaRPr>
          </a:p>
        </p:txBody>
      </p:sp>
      <p:sp>
        <p:nvSpPr>
          <p:cNvPr id="4" name="TextBox 3">
            <a:extLst>
              <a:ext uri="{FF2B5EF4-FFF2-40B4-BE49-F238E27FC236}">
                <a16:creationId xmlns:a16="http://schemas.microsoft.com/office/drawing/2014/main" id="{A7BF2C56-D73A-967F-281A-3C86FEAAA5B5}"/>
              </a:ext>
            </a:extLst>
          </p:cNvPr>
          <p:cNvSpPr txBox="1"/>
          <p:nvPr/>
        </p:nvSpPr>
        <p:spPr>
          <a:xfrm>
            <a:off x="277774" y="2855366"/>
            <a:ext cx="5840127" cy="1666097"/>
          </a:xfrm>
          <a:prstGeom prst="rect">
            <a:avLst/>
          </a:prstGeom>
          <a:noFill/>
        </p:spPr>
        <p:txBody>
          <a:bodyPr wrap="square" rtlCol="0">
            <a:spAutoFit/>
          </a:bodyPr>
          <a:lstStyle/>
          <a:p>
            <a:pPr fontAlgn="ctr">
              <a:lnSpc>
                <a:spcPct val="107000"/>
              </a:lnSpc>
              <a:spcAft>
                <a:spcPts val="500"/>
              </a:spcAft>
              <a:buSzPts val="1000"/>
              <a:tabLst>
                <a:tab pos="457200" algn="l"/>
              </a:tabLst>
            </a:pPr>
            <a:r>
              <a:rPr lang="en-GB" sz="1000" b="1" dirty="0">
                <a:solidFill>
                  <a:schemeClr val="bg1"/>
                </a:solidFill>
                <a:latin typeface="NeueHaasGroteskText Pro" panose="020B0504020202020204" pitchFamily="34" charset="77"/>
              </a:rPr>
              <a:t>Customer Support</a:t>
            </a:r>
          </a:p>
          <a:p>
            <a:pPr fontAlgn="ctr">
              <a:lnSpc>
                <a:spcPct val="107000"/>
              </a:lnSpc>
              <a:spcAft>
                <a:spcPts val="500"/>
              </a:spcAft>
              <a:buSzPts val="1000"/>
              <a:tabLst>
                <a:tab pos="457200" algn="l"/>
              </a:tabLst>
            </a:pPr>
            <a:r>
              <a:rPr lang="en-GB" sz="1000" dirty="0">
                <a:solidFill>
                  <a:schemeClr val="bg1"/>
                </a:solidFill>
                <a:latin typeface="NeueHaasGroteskText Pro" panose="020B0504020202020204" pitchFamily="34" charset="77"/>
              </a:rPr>
              <a:t>Fraud and scams hit your customers hard. How your business responds to these frauds can have a big impact on your reputation, as your customers turn to you for help.</a:t>
            </a:r>
          </a:p>
          <a:p>
            <a:pPr marL="171450" lvl="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Provide best customer experience for scam victims to increase your reputation and reduce legal costs.</a:t>
            </a:r>
          </a:p>
          <a:p>
            <a:pPr marL="171450" lvl="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Free up resources dealing with customer support.</a:t>
            </a:r>
          </a:p>
          <a:p>
            <a:pPr marL="171450" lvl="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Get streamlined insights and analytics regarding customers affected by scams and fraud to make informed decisions regarding financial cybercrime risks.</a:t>
            </a:r>
          </a:p>
        </p:txBody>
      </p:sp>
      <p:sp>
        <p:nvSpPr>
          <p:cNvPr id="5" name="TextBox 4">
            <a:extLst>
              <a:ext uri="{FF2B5EF4-FFF2-40B4-BE49-F238E27FC236}">
                <a16:creationId xmlns:a16="http://schemas.microsoft.com/office/drawing/2014/main" id="{1617D5FC-3192-5BA7-8977-55C11DF21669}"/>
              </a:ext>
            </a:extLst>
          </p:cNvPr>
          <p:cNvSpPr txBox="1"/>
          <p:nvPr/>
        </p:nvSpPr>
        <p:spPr>
          <a:xfrm>
            <a:off x="277576" y="5074113"/>
            <a:ext cx="5840127" cy="1565557"/>
          </a:xfrm>
          <a:prstGeom prst="rect">
            <a:avLst/>
          </a:prstGeom>
          <a:noFill/>
        </p:spPr>
        <p:txBody>
          <a:bodyPr wrap="square" rtlCol="0">
            <a:spAutoFit/>
          </a:bodyPr>
          <a:lstStyle/>
          <a:p>
            <a:pPr fontAlgn="ctr">
              <a:lnSpc>
                <a:spcPct val="107000"/>
              </a:lnSpc>
              <a:spcAft>
                <a:spcPts val="500"/>
              </a:spcAft>
              <a:buSzPts val="1000"/>
              <a:tabLst>
                <a:tab pos="457200" algn="l"/>
              </a:tabLst>
            </a:pPr>
            <a:r>
              <a:rPr lang="en-GB" sz="1000" b="1" dirty="0">
                <a:latin typeface="NeueHaasGroteskText Pro" panose="020B0504020202020204" pitchFamily="34" charset="77"/>
              </a:rPr>
              <a:t>AML Compliance</a:t>
            </a:r>
          </a:p>
          <a:p>
            <a:pPr fontAlgn="ctr">
              <a:lnSpc>
                <a:spcPct val="107000"/>
              </a:lnSpc>
              <a:spcAft>
                <a:spcPts val="500"/>
              </a:spcAft>
              <a:buSzPts val="1000"/>
              <a:tabLst>
                <a:tab pos="457200" algn="l"/>
              </a:tabLst>
            </a:pPr>
            <a:r>
              <a:rPr lang="en-GB" sz="1000" dirty="0">
                <a:latin typeface="NeueHaasGroteskText Pro" panose="020B0504020202020204" pitchFamily="34" charset="77"/>
              </a:rPr>
              <a:t>Real-time payments have led to faster money laundering and the scale is huge. Respond in real time to the threats caused by mule accounts reducing abuse across the lifecycle.</a:t>
            </a:r>
          </a:p>
          <a:p>
            <a:pPr marL="342900" lvl="0" indent="-342900" fontAlgn="ctr">
              <a:lnSpc>
                <a:spcPct val="107000"/>
              </a:lnSpc>
              <a:spcAft>
                <a:spcPts val="500"/>
              </a:spcAft>
              <a:buSzPts val="1000"/>
              <a:buFont typeface="Symbol" panose="05050102010706020507" pitchFamily="18" charset="2"/>
              <a:buChar char=""/>
              <a:tabLst>
                <a:tab pos="457200" algn="l"/>
              </a:tabLst>
            </a:pPr>
            <a:r>
              <a:rPr lang="en-GB" sz="1000" dirty="0">
                <a:latin typeface="NeueHaasGroteskText Pro" panose="020B0504020202020204" pitchFamily="34" charset="77"/>
              </a:rPr>
              <a:t>Receive official criminal victim complaints immediately via our web portal or API.</a:t>
            </a:r>
          </a:p>
          <a:p>
            <a:pPr marL="342900" lvl="0" indent="-342900" fontAlgn="ctr">
              <a:lnSpc>
                <a:spcPct val="107000"/>
              </a:lnSpc>
              <a:spcAft>
                <a:spcPts val="500"/>
              </a:spcAft>
              <a:buSzPts val="1000"/>
              <a:buFont typeface="Symbol" panose="05050102010706020507" pitchFamily="18" charset="2"/>
              <a:buChar char=""/>
              <a:tabLst>
                <a:tab pos="457200" algn="l"/>
              </a:tabLst>
            </a:pPr>
            <a:r>
              <a:rPr lang="en-GB" sz="1000" dirty="0">
                <a:latin typeface="NeueHaasGroteskText Pro" panose="020B0504020202020204" pitchFamily="34" charset="77"/>
              </a:rPr>
              <a:t>Detect money laundering at your institution or crypto exchange to reduce risks faster.</a:t>
            </a:r>
          </a:p>
          <a:p>
            <a:pPr marL="342900" lvl="0" indent="-342900" fontAlgn="ctr">
              <a:lnSpc>
                <a:spcPct val="107000"/>
              </a:lnSpc>
              <a:spcAft>
                <a:spcPts val="500"/>
              </a:spcAft>
              <a:buSzPts val="1000"/>
              <a:buFont typeface="Symbol" panose="05050102010706020507" pitchFamily="18" charset="2"/>
              <a:buChar char=""/>
              <a:tabLst>
                <a:tab pos="457200" algn="l"/>
              </a:tabLst>
            </a:pPr>
            <a:r>
              <a:rPr lang="en-GB" sz="1000" dirty="0">
                <a:latin typeface="NeueHaasGroteskText Pro" panose="020B0504020202020204" pitchFamily="34" charset="77"/>
              </a:rPr>
              <a:t>Immediately usable information to trigger suspicious activity reporting and freeze funds.</a:t>
            </a:r>
          </a:p>
          <a:p>
            <a:pPr marL="171450" indent="-171450" fontAlgn="ctr">
              <a:lnSpc>
                <a:spcPct val="107000"/>
              </a:lnSpc>
              <a:spcAft>
                <a:spcPts val="500"/>
              </a:spcAft>
              <a:buSzPts val="1000"/>
              <a:buFont typeface="Arial" panose="020B0604020202020204" pitchFamily="34" charset="0"/>
              <a:buChar char="•"/>
              <a:tabLst>
                <a:tab pos="457200" algn="l"/>
              </a:tabLst>
            </a:pPr>
            <a:endParaRPr lang="en-GB" sz="1000" dirty="0">
              <a:solidFill>
                <a:schemeClr val="bg1"/>
              </a:solidFill>
              <a:latin typeface="NeueHaasGroteskText Pro" panose="020B0504020202020204" pitchFamily="34" charset="77"/>
            </a:endParaRPr>
          </a:p>
        </p:txBody>
      </p:sp>
      <p:sp>
        <p:nvSpPr>
          <p:cNvPr id="6" name="Rectangle 5">
            <a:extLst>
              <a:ext uri="{FF2B5EF4-FFF2-40B4-BE49-F238E27FC236}">
                <a16:creationId xmlns:a16="http://schemas.microsoft.com/office/drawing/2014/main" id="{1EA00C68-2C9C-104D-4DC8-C4FC8C88101F}"/>
              </a:ext>
            </a:extLst>
          </p:cNvPr>
          <p:cNvSpPr/>
          <p:nvPr/>
        </p:nvSpPr>
        <p:spPr>
          <a:xfrm>
            <a:off x="239338" y="7248310"/>
            <a:ext cx="6319565" cy="1979696"/>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E1046C2F-4362-BCB4-2225-071076691D2B}"/>
              </a:ext>
            </a:extLst>
          </p:cNvPr>
          <p:cNvSpPr txBox="1"/>
          <p:nvPr/>
        </p:nvSpPr>
        <p:spPr>
          <a:xfrm>
            <a:off x="278037" y="7338379"/>
            <a:ext cx="5840127" cy="1666097"/>
          </a:xfrm>
          <a:prstGeom prst="rect">
            <a:avLst/>
          </a:prstGeom>
          <a:noFill/>
        </p:spPr>
        <p:txBody>
          <a:bodyPr wrap="square" rtlCol="0">
            <a:spAutoFit/>
          </a:bodyPr>
          <a:lstStyle/>
          <a:p>
            <a:pPr fontAlgn="ctr">
              <a:lnSpc>
                <a:spcPct val="107000"/>
              </a:lnSpc>
              <a:spcAft>
                <a:spcPts val="500"/>
              </a:spcAft>
              <a:buSzPts val="1000"/>
              <a:tabLst>
                <a:tab pos="457200" algn="l"/>
              </a:tabLst>
            </a:pPr>
            <a:r>
              <a:rPr lang="en-GB" sz="1000" b="1" dirty="0">
                <a:solidFill>
                  <a:schemeClr val="bg1"/>
                </a:solidFill>
                <a:latin typeface="NeueHaasGroteskText Pro" panose="020B0504020202020204" pitchFamily="34" charset="77"/>
              </a:rPr>
              <a:t>Automation and cost reduction</a:t>
            </a:r>
          </a:p>
          <a:p>
            <a:pPr fontAlgn="ctr">
              <a:lnSpc>
                <a:spcPct val="107000"/>
              </a:lnSpc>
              <a:spcAft>
                <a:spcPts val="500"/>
              </a:spcAft>
              <a:buSzPts val="1000"/>
              <a:tabLst>
                <a:tab pos="457200" algn="l"/>
              </a:tabLst>
            </a:pPr>
            <a:r>
              <a:rPr lang="en-GB" sz="1000" dirty="0">
                <a:solidFill>
                  <a:schemeClr val="bg1"/>
                </a:solidFill>
                <a:latin typeface="NeueHaasGroteskText Pro" panose="020B0504020202020204" pitchFamily="34" charset="77"/>
              </a:rPr>
              <a:t>Fraudsters are scamming your customers, but do you have the metrics you need or is this an operational nightmare? Relieve and improve your first line of defence, by using CYBERA CYBERCRIME COMPLAINTTM. </a:t>
            </a:r>
          </a:p>
          <a:p>
            <a:pPr marL="17145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Provide victims with expert support services to help when they need it most. </a:t>
            </a:r>
          </a:p>
          <a:p>
            <a:pPr marL="17145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Reduce costs via direct reporting to beneficiary banks and law enforcement along with gaining accurate metrics of the scope of scams to aid future investment strategies. </a:t>
            </a:r>
          </a:p>
          <a:p>
            <a:pPr marL="171450" indent="-171450" fontAlgn="ctr">
              <a:lnSpc>
                <a:spcPct val="107000"/>
              </a:lnSpc>
              <a:spcAft>
                <a:spcPts val="500"/>
              </a:spcAft>
              <a:buSzPts val="1000"/>
              <a:buFont typeface="Arial" panose="020B0604020202020204" pitchFamily="34" charset="0"/>
              <a:buChar char="•"/>
              <a:tabLst>
                <a:tab pos="457200" algn="l"/>
              </a:tabLst>
            </a:pPr>
            <a:r>
              <a:rPr lang="en-GB" sz="1000" dirty="0">
                <a:solidFill>
                  <a:schemeClr val="bg1"/>
                </a:solidFill>
                <a:latin typeface="NeueHaasGroteskText Pro" panose="020B0504020202020204" pitchFamily="34" charset="77"/>
              </a:rPr>
              <a:t>Fast reporting increases opportunities for funds being frozen for repatriation. </a:t>
            </a:r>
          </a:p>
        </p:txBody>
      </p:sp>
      <p:pic>
        <p:nvPicPr>
          <p:cNvPr id="9" name="Picture 8" descr="Diagram&#10;&#10;Description automatically generated">
            <a:extLst>
              <a:ext uri="{FF2B5EF4-FFF2-40B4-BE49-F238E27FC236}">
                <a16:creationId xmlns:a16="http://schemas.microsoft.com/office/drawing/2014/main" id="{481BEA37-A7B2-2630-6CAA-D0AABD26CEB5}"/>
              </a:ext>
            </a:extLst>
          </p:cNvPr>
          <p:cNvPicPr>
            <a:picLocks noChangeAspect="1"/>
          </p:cNvPicPr>
          <p:nvPr/>
        </p:nvPicPr>
        <p:blipFill>
          <a:blip r:embed="rId3"/>
          <a:stretch>
            <a:fillRect/>
          </a:stretch>
        </p:blipFill>
        <p:spPr>
          <a:xfrm>
            <a:off x="3970967" y="411172"/>
            <a:ext cx="2396729" cy="2097968"/>
          </a:xfrm>
          <a:prstGeom prst="rect">
            <a:avLst/>
          </a:prstGeom>
        </p:spPr>
      </p:pic>
    </p:spTree>
    <p:extLst>
      <p:ext uri="{BB962C8B-B14F-4D97-AF65-F5344CB8AC3E}">
        <p14:creationId xmlns:p14="http://schemas.microsoft.com/office/powerpoint/2010/main" val="36706647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6296</TotalTime>
  <Words>271</Words>
  <Application>Microsoft Office PowerPoint</Application>
  <PresentationFormat>A4 Paper (210x297 mm)</PresentationFormat>
  <Paragraphs>21</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FT Base x CYBERA Regular</vt:lpstr>
      <vt:lpstr>NeueHaasGroteskText Pro</vt:lpstr>
      <vt:lpstr>Symbol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lucy Queenborough</dc:creator>
  <cp:lastModifiedBy>Robert tharle</cp:lastModifiedBy>
  <cp:revision>13</cp:revision>
  <dcterms:created xsi:type="dcterms:W3CDTF">2022-04-20T09:01:05Z</dcterms:created>
  <dcterms:modified xsi:type="dcterms:W3CDTF">2022-09-22T08:34:31Z</dcterms:modified>
</cp:coreProperties>
</file>